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41"/>
  </p:notesMasterIdLst>
  <p:sldIdLst>
    <p:sldId id="256" r:id="rId5"/>
    <p:sldId id="328" r:id="rId6"/>
    <p:sldId id="434" r:id="rId7"/>
    <p:sldId id="435" r:id="rId8"/>
    <p:sldId id="1089" r:id="rId9"/>
    <p:sldId id="327" r:id="rId10"/>
    <p:sldId id="1678" r:id="rId11"/>
    <p:sldId id="1677" r:id="rId12"/>
    <p:sldId id="1780" r:id="rId13"/>
    <p:sldId id="1762" r:id="rId14"/>
    <p:sldId id="1763" r:id="rId15"/>
    <p:sldId id="1764" r:id="rId16"/>
    <p:sldId id="1194" r:id="rId17"/>
    <p:sldId id="1779" r:id="rId18"/>
    <p:sldId id="1759" r:id="rId19"/>
    <p:sldId id="1754" r:id="rId20"/>
    <p:sldId id="1750" r:id="rId21"/>
    <p:sldId id="1758" r:id="rId22"/>
    <p:sldId id="1179" r:id="rId23"/>
    <p:sldId id="1731" r:id="rId24"/>
    <p:sldId id="1778" r:id="rId25"/>
    <p:sldId id="1741" r:id="rId26"/>
    <p:sldId id="1756" r:id="rId27"/>
    <p:sldId id="1757" r:id="rId28"/>
    <p:sldId id="1676" r:id="rId29"/>
    <p:sldId id="1734" r:id="rId30"/>
    <p:sldId id="1117" r:id="rId31"/>
    <p:sldId id="1195" r:id="rId32"/>
    <p:sldId id="1742" r:id="rId33"/>
    <p:sldId id="1180" r:id="rId34"/>
    <p:sldId id="1748" r:id="rId35"/>
    <p:sldId id="1766" r:id="rId36"/>
    <p:sldId id="1772" r:id="rId37"/>
    <p:sldId id="1770" r:id="rId38"/>
    <p:sldId id="1771" r:id="rId39"/>
    <p:sldId id="177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18" autoAdjust="0"/>
    <p:restoredTop sz="94674"/>
  </p:normalViewPr>
  <p:slideViewPr>
    <p:cSldViewPr snapToGrid="0" snapToObjects="1">
      <p:cViewPr varScale="1">
        <p:scale>
          <a:sx n="105" d="100"/>
          <a:sy n="105" d="100"/>
        </p:scale>
        <p:origin x="480" y="19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2717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7867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48075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Wages/minwage.png"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Users/Jon/NEED%20Dropbox/Presentations/MinimumWages/Charts/OECD_PPP.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Users/Jon/NEED%20Dropbox/Presentations/MinimumWages/Charts/OECD_MEDIAN.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Users/Jon/NEED%20Dropbox/Presentations/MinimumWages/Charts/OECD_MEDIANRank.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Users/Jon/NEED%20Dropbox/Presentations/MinimumWages/Images/ShareAtorBelowNationally.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file:////Users/Jon/NEED%20Dropbox/Presentations/US%20Economic%20Update/Images/MinWageBinding.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Users/Jon/NEED%20Dropbox/Presentations/Inequality/Images/Map_StateMin.png"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Jon/NEED%20Dropbox/Presentations/MinimumWages/Images/MinWages_State&amp;Local_NYTimes.p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Minimum Wage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b="0" i="1" dirty="0"/>
              <a:t>Austin University Area Rotary Club, Austin, TX</a:t>
            </a:r>
          </a:p>
          <a:p>
            <a:pPr>
              <a:lnSpc>
                <a:spcPct val="100000"/>
              </a:lnSpc>
              <a:spcBef>
                <a:spcPts val="0"/>
              </a:spcBef>
            </a:pPr>
            <a:r>
              <a:rPr lang="en-US" sz="1800" dirty="0">
                <a:solidFill>
                  <a:schemeClr val="tx2"/>
                </a:solidFill>
              </a:rPr>
              <a:t>May 17, 2021</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Veronika Dolar, Ph.D.</a:t>
            </a:r>
          </a:p>
        </p:txBody>
      </p:sp>
      <p:pic>
        <p:nvPicPr>
          <p:cNvPr id="2" name="Picture 1">
            <a:extLst>
              <a:ext uri="{FF2B5EF4-FFF2-40B4-BE49-F238E27FC236}">
                <a16:creationId xmlns:a16="http://schemas.microsoft.com/office/drawing/2014/main" id="{3F6C475A-3AA6-BF4A-9F3B-7A2733DC9647}"/>
              </a:ext>
            </a:extLst>
          </p:cNvPr>
          <p:cNvPicPr>
            <a:picLocks noChangeAspect="1"/>
          </p:cNvPicPr>
          <p:nvPr/>
        </p:nvPicPr>
        <p:blipFill>
          <a:blip r:embed="rId2"/>
          <a:stretch>
            <a:fillRect/>
          </a:stretch>
        </p:blipFill>
        <p:spPr>
          <a:xfrm>
            <a:off x="8405151" y="3686680"/>
            <a:ext cx="3098121" cy="2256910"/>
          </a:xfrm>
          <a:prstGeom prst="rect">
            <a:avLst/>
          </a:prstGeom>
        </p:spPr>
      </p:pic>
      <p:pic>
        <p:nvPicPr>
          <p:cNvPr id="4" name="Picture 3">
            <a:extLst>
              <a:ext uri="{FF2B5EF4-FFF2-40B4-BE49-F238E27FC236}">
                <a16:creationId xmlns:a16="http://schemas.microsoft.com/office/drawing/2014/main" id="{4A742E52-2C05-7C4E-8A11-DF635578845E}"/>
              </a:ext>
            </a:extLst>
          </p:cNvPr>
          <p:cNvPicPr>
            <a:picLocks noChangeAspect="1"/>
          </p:cNvPicPr>
          <p:nvPr/>
        </p:nvPicPr>
        <p:blipFill>
          <a:blip r:embed="rId3"/>
          <a:stretch>
            <a:fillRect/>
          </a:stretch>
        </p:blipFill>
        <p:spPr>
          <a:xfrm>
            <a:off x="203176" y="211338"/>
            <a:ext cx="4304876" cy="2815389"/>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A90-CBAF-44FF-AC0B-6598AFE730AC}"/>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9E2C29A3-8133-4E9E-B6AF-E1892AC059B1}"/>
              </a:ext>
            </a:extLst>
          </p:cNvPr>
          <p:cNvSpPr>
            <a:spLocks noGrp="1"/>
          </p:cNvSpPr>
          <p:nvPr>
            <p:ph idx="1"/>
          </p:nvPr>
        </p:nvSpPr>
        <p:spPr/>
        <p:txBody>
          <a:bodyPr/>
          <a:lstStyle/>
          <a:p>
            <a:pPr>
              <a:lnSpc>
                <a:spcPct val="95000"/>
              </a:lnSpc>
            </a:pPr>
            <a:r>
              <a:rPr lang="en-US" sz="2025" dirty="0"/>
              <a:t>Inflation makes it harder to compare dollar amounts from different times.</a:t>
            </a:r>
          </a:p>
          <a:p>
            <a:pPr>
              <a:lnSpc>
                <a:spcPct val="95000"/>
              </a:lnSpc>
            </a:pPr>
            <a:r>
              <a:rPr lang="en-US" sz="2025" dirty="0"/>
              <a:t>Example:  the minimum wage</a:t>
            </a:r>
          </a:p>
          <a:p>
            <a:pPr lvl="1">
              <a:lnSpc>
                <a:spcPct val="105000"/>
              </a:lnSpc>
              <a:spcBef>
                <a:spcPct val="20000"/>
              </a:spcBef>
            </a:pPr>
            <a:r>
              <a:rPr lang="en-US" sz="1950" dirty="0"/>
              <a:t>$1.15 in December 1964</a:t>
            </a:r>
          </a:p>
          <a:p>
            <a:pPr lvl="1">
              <a:lnSpc>
                <a:spcPct val="105000"/>
              </a:lnSpc>
              <a:spcBef>
                <a:spcPct val="20000"/>
              </a:spcBef>
            </a:pPr>
            <a:r>
              <a:rPr lang="en-US" sz="1950" dirty="0"/>
              <a:t>$7.25 in April 2021</a:t>
            </a:r>
          </a:p>
          <a:p>
            <a:r>
              <a:rPr lang="en-US" sz="2025" dirty="0"/>
              <a:t>Did min wage have more purchasing power in December 1964 or May 2021?  </a:t>
            </a:r>
          </a:p>
          <a:p>
            <a:r>
              <a:rPr lang="en-US" sz="2025" dirty="0"/>
              <a:t>To compare, use CPI to convert 1964 figure into “today’s dollars”…</a:t>
            </a:r>
          </a:p>
          <a:p>
            <a:r>
              <a:rPr lang="en-US" sz="2025" dirty="0"/>
              <a:t>CPI is Consumer Price Index: a measure of the overall cost of the goods and service bought by a typical consumer</a:t>
            </a:r>
          </a:p>
          <a:p>
            <a:endParaRPr lang="en-US" sz="2025" dirty="0"/>
          </a:p>
          <a:p>
            <a:endParaRPr lang="en-US" dirty="0"/>
          </a:p>
        </p:txBody>
      </p:sp>
      <p:sp>
        <p:nvSpPr>
          <p:cNvPr id="4" name="Slide Number Placeholder 3">
            <a:extLst>
              <a:ext uri="{FF2B5EF4-FFF2-40B4-BE49-F238E27FC236}">
                <a16:creationId xmlns:a16="http://schemas.microsoft.com/office/drawing/2014/main" id="{77CBD001-27A7-410F-BE9A-76F32783C37C}"/>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642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3EB9-7C7C-44CE-A63B-F403659D6F95}"/>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4" name="Slide Number Placeholder 3">
            <a:extLst>
              <a:ext uri="{FF2B5EF4-FFF2-40B4-BE49-F238E27FC236}">
                <a16:creationId xmlns:a16="http://schemas.microsoft.com/office/drawing/2014/main" id="{C29E973D-58C4-48A5-BA22-1E21D7AB8507}"/>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5" name="Rectangle 3">
            <a:extLst>
              <a:ext uri="{FF2B5EF4-FFF2-40B4-BE49-F238E27FC236}">
                <a16:creationId xmlns:a16="http://schemas.microsoft.com/office/drawing/2014/main" id="{E64B47D5-73F7-4A9D-8FF8-8169D4A97AD9}"/>
              </a:ext>
            </a:extLst>
          </p:cNvPr>
          <p:cNvSpPr txBox="1">
            <a:spLocks noChangeArrowheads="1"/>
          </p:cNvSpPr>
          <p:nvPr/>
        </p:nvSpPr>
        <p:spPr>
          <a:xfrm>
            <a:off x="1169378" y="2955132"/>
            <a:ext cx="8029394" cy="1563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US" sz="1950" dirty="0"/>
              <a:t>In our example, </a:t>
            </a:r>
          </a:p>
          <a:p>
            <a:pPr lvl="1">
              <a:lnSpc>
                <a:spcPct val="105000"/>
              </a:lnSpc>
              <a:spcBef>
                <a:spcPct val="20000"/>
              </a:spcBef>
            </a:pPr>
            <a:r>
              <a:rPr lang="en-US" sz="1950" dirty="0"/>
              <a:t>“year </a:t>
            </a:r>
            <a:r>
              <a:rPr lang="en-US" sz="1950" i="1" dirty="0"/>
              <a:t>T</a:t>
            </a:r>
            <a:r>
              <a:rPr lang="en-US" sz="1950" dirty="0"/>
              <a:t>” is December 1964,   “today” April 2021</a:t>
            </a:r>
          </a:p>
          <a:p>
            <a:pPr lvl="1">
              <a:lnSpc>
                <a:spcPct val="105000"/>
              </a:lnSpc>
              <a:spcBef>
                <a:spcPct val="20000"/>
              </a:spcBef>
            </a:pPr>
            <a:r>
              <a:rPr lang="en-US" sz="1950" dirty="0"/>
              <a:t>Min wage was $1.15 in year </a:t>
            </a:r>
            <a:r>
              <a:rPr lang="en-US" sz="1950" i="1" dirty="0"/>
              <a:t>T</a:t>
            </a:r>
          </a:p>
          <a:p>
            <a:pPr lvl="1">
              <a:lnSpc>
                <a:spcPct val="105000"/>
              </a:lnSpc>
              <a:spcBef>
                <a:spcPct val="20000"/>
              </a:spcBef>
            </a:pPr>
            <a:r>
              <a:rPr lang="en-US" sz="1950" dirty="0"/>
              <a:t>CPI = 31.3 in year </a:t>
            </a:r>
            <a:r>
              <a:rPr lang="en-US" sz="1950" i="1" dirty="0"/>
              <a:t>T</a:t>
            </a:r>
            <a:r>
              <a:rPr lang="en-US" sz="1950" dirty="0"/>
              <a:t>,  CPI = 266.8 today</a:t>
            </a:r>
          </a:p>
        </p:txBody>
      </p:sp>
      <p:sp>
        <p:nvSpPr>
          <p:cNvPr id="6" name="Rectangle 14">
            <a:extLst>
              <a:ext uri="{FF2B5EF4-FFF2-40B4-BE49-F238E27FC236}">
                <a16:creationId xmlns:a16="http://schemas.microsoft.com/office/drawing/2014/main" id="{774EAD23-BB0B-47CD-A831-A5439A732BA9}"/>
              </a:ext>
            </a:extLst>
          </p:cNvPr>
          <p:cNvSpPr>
            <a:spLocks noChangeArrowheads="1"/>
          </p:cNvSpPr>
          <p:nvPr/>
        </p:nvSpPr>
        <p:spPr bwMode="auto">
          <a:xfrm>
            <a:off x="3215881" y="1890715"/>
            <a:ext cx="5788819" cy="935831"/>
          </a:xfrm>
          <a:prstGeom prst="rect">
            <a:avLst/>
          </a:prstGeom>
          <a:solidFill>
            <a:srgbClr val="FFCCCC"/>
          </a:solidFill>
          <a:ln w="9525">
            <a:solidFill>
              <a:schemeClr val="tx1"/>
            </a:solidFill>
            <a:miter lim="800000"/>
            <a:headEnd/>
            <a:tailEnd/>
          </a:ln>
        </p:spPr>
        <p:txBody>
          <a:bodyPr wrap="none" anchor="ctr"/>
          <a:lstStyle/>
          <a:p>
            <a:endParaRPr lang="en-US" sz="1350" dirty="0"/>
          </a:p>
        </p:txBody>
      </p:sp>
      <p:sp>
        <p:nvSpPr>
          <p:cNvPr id="7" name="Text Box 6">
            <a:extLst>
              <a:ext uri="{FF2B5EF4-FFF2-40B4-BE49-F238E27FC236}">
                <a16:creationId xmlns:a16="http://schemas.microsoft.com/office/drawing/2014/main" id="{D5D6D1EB-002B-4E28-8F3C-9E07D2CB2F69}"/>
              </a:ext>
            </a:extLst>
          </p:cNvPr>
          <p:cNvSpPr txBox="1">
            <a:spLocks noChangeArrowheads="1"/>
          </p:cNvSpPr>
          <p:nvPr/>
        </p:nvSpPr>
        <p:spPr bwMode="auto">
          <a:xfrm>
            <a:off x="3414714" y="1964128"/>
            <a:ext cx="1051322"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today’s dollars</a:t>
            </a:r>
          </a:p>
        </p:txBody>
      </p:sp>
      <p:sp>
        <p:nvSpPr>
          <p:cNvPr id="8" name="Text Box 7">
            <a:extLst>
              <a:ext uri="{FF2B5EF4-FFF2-40B4-BE49-F238E27FC236}">
                <a16:creationId xmlns:a16="http://schemas.microsoft.com/office/drawing/2014/main" id="{D965D8CB-49D7-4606-90D4-8578B61BAA56}"/>
              </a:ext>
            </a:extLst>
          </p:cNvPr>
          <p:cNvSpPr txBox="1">
            <a:spLocks noChangeArrowheads="1"/>
          </p:cNvSpPr>
          <p:nvPr/>
        </p:nvSpPr>
        <p:spPr bwMode="auto">
          <a:xfrm>
            <a:off x="5019677" y="1959366"/>
            <a:ext cx="1098947"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year </a:t>
            </a:r>
            <a:r>
              <a:rPr lang="en-US" sz="1875" i="1" dirty="0"/>
              <a:t>T</a:t>
            </a:r>
            <a:r>
              <a:rPr lang="en-US" sz="1875" dirty="0"/>
              <a:t> dollars</a:t>
            </a:r>
          </a:p>
        </p:txBody>
      </p:sp>
      <p:grpSp>
        <p:nvGrpSpPr>
          <p:cNvPr id="9" name="Group 8">
            <a:extLst>
              <a:ext uri="{FF2B5EF4-FFF2-40B4-BE49-F238E27FC236}">
                <a16:creationId xmlns:a16="http://schemas.microsoft.com/office/drawing/2014/main" id="{A15FFAF2-6D41-4188-A09C-6BA3106B089A}"/>
              </a:ext>
            </a:extLst>
          </p:cNvPr>
          <p:cNvGrpSpPr>
            <a:grpSpLocks/>
          </p:cNvGrpSpPr>
          <p:nvPr/>
        </p:nvGrpSpPr>
        <p:grpSpPr bwMode="auto">
          <a:xfrm>
            <a:off x="6698457" y="2021684"/>
            <a:ext cx="2149079" cy="709613"/>
            <a:chOff x="3347" y="924"/>
            <a:chExt cx="1805" cy="596"/>
          </a:xfrm>
        </p:grpSpPr>
        <p:sp>
          <p:nvSpPr>
            <p:cNvPr id="10" name="Text Box 9">
              <a:extLst>
                <a:ext uri="{FF2B5EF4-FFF2-40B4-BE49-F238E27FC236}">
                  <a16:creationId xmlns:a16="http://schemas.microsoft.com/office/drawing/2014/main" id="{F88D2406-249B-4E4D-8650-40D88DAEE616}"/>
                </a:ext>
              </a:extLst>
            </p:cNvPr>
            <p:cNvSpPr txBox="1">
              <a:spLocks noChangeArrowheads="1"/>
            </p:cNvSpPr>
            <p:nvPr/>
          </p:nvSpPr>
          <p:spPr bwMode="auto">
            <a:xfrm>
              <a:off x="3374" y="924"/>
              <a:ext cx="173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today</a:t>
              </a:r>
            </a:p>
          </p:txBody>
        </p:sp>
        <p:sp>
          <p:nvSpPr>
            <p:cNvPr id="11" name="Text Box 10">
              <a:extLst>
                <a:ext uri="{FF2B5EF4-FFF2-40B4-BE49-F238E27FC236}">
                  <a16:creationId xmlns:a16="http://schemas.microsoft.com/office/drawing/2014/main" id="{94D45825-B659-42E7-944B-EF8A7A880100}"/>
                </a:ext>
              </a:extLst>
            </p:cNvPr>
            <p:cNvSpPr txBox="1">
              <a:spLocks noChangeArrowheads="1"/>
            </p:cNvSpPr>
            <p:nvPr/>
          </p:nvSpPr>
          <p:spPr bwMode="auto">
            <a:xfrm>
              <a:off x="3347" y="1278"/>
              <a:ext cx="18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in year </a:t>
              </a:r>
              <a:r>
                <a:rPr lang="en-US" sz="1875" i="1" dirty="0"/>
                <a:t>T</a:t>
              </a:r>
            </a:p>
          </p:txBody>
        </p:sp>
        <p:sp>
          <p:nvSpPr>
            <p:cNvPr id="12" name="Line 11">
              <a:extLst>
                <a:ext uri="{FF2B5EF4-FFF2-40B4-BE49-F238E27FC236}">
                  <a16:creationId xmlns:a16="http://schemas.microsoft.com/office/drawing/2014/main" id="{909103CE-88AB-4D45-B9C5-77D1B54BE053}"/>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3" name="Text Box 12">
            <a:extLst>
              <a:ext uri="{FF2B5EF4-FFF2-40B4-BE49-F238E27FC236}">
                <a16:creationId xmlns:a16="http://schemas.microsoft.com/office/drawing/2014/main" id="{AF56B469-93B7-4E47-9DAC-15DBD4603E8E}"/>
              </a:ext>
            </a:extLst>
          </p:cNvPr>
          <p:cNvSpPr txBox="1">
            <a:spLocks noChangeArrowheads="1"/>
          </p:cNvSpPr>
          <p:nvPr/>
        </p:nvSpPr>
        <p:spPr bwMode="auto">
          <a:xfrm>
            <a:off x="4605339" y="222507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14" name="Text Box 13">
            <a:extLst>
              <a:ext uri="{FF2B5EF4-FFF2-40B4-BE49-F238E27FC236}">
                <a16:creationId xmlns:a16="http://schemas.microsoft.com/office/drawing/2014/main" id="{71DFF0A1-652A-432A-AAA4-669B60AD4769}"/>
              </a:ext>
            </a:extLst>
          </p:cNvPr>
          <p:cNvSpPr txBox="1">
            <a:spLocks noChangeArrowheads="1"/>
          </p:cNvSpPr>
          <p:nvPr/>
        </p:nvSpPr>
        <p:spPr bwMode="auto">
          <a:xfrm>
            <a:off x="6281739" y="220602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a:t>x</a:t>
            </a:r>
          </a:p>
        </p:txBody>
      </p:sp>
      <p:sp>
        <p:nvSpPr>
          <p:cNvPr id="15" name="Text Box 15">
            <a:extLst>
              <a:ext uri="{FF2B5EF4-FFF2-40B4-BE49-F238E27FC236}">
                <a16:creationId xmlns:a16="http://schemas.microsoft.com/office/drawing/2014/main" id="{28AC5CED-382D-425A-BC08-0ABDC838F4E7}"/>
              </a:ext>
            </a:extLst>
          </p:cNvPr>
          <p:cNvSpPr txBox="1">
            <a:spLocks noChangeArrowheads="1"/>
          </p:cNvSpPr>
          <p:nvPr/>
        </p:nvSpPr>
        <p:spPr bwMode="auto">
          <a:xfrm>
            <a:off x="6015038" y="4791884"/>
            <a:ext cx="76676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solidFill>
                  <a:srgbClr val="FF0000"/>
                </a:solidFill>
              </a:rPr>
              <a:t>$9.80</a:t>
            </a:r>
          </a:p>
        </p:txBody>
      </p:sp>
      <p:sp>
        <p:nvSpPr>
          <p:cNvPr id="16" name="Text Box 16">
            <a:extLst>
              <a:ext uri="{FF2B5EF4-FFF2-40B4-BE49-F238E27FC236}">
                <a16:creationId xmlns:a16="http://schemas.microsoft.com/office/drawing/2014/main" id="{62E56F2A-6033-4E81-99CD-815543C6E7A0}"/>
              </a:ext>
            </a:extLst>
          </p:cNvPr>
          <p:cNvSpPr txBox="1">
            <a:spLocks noChangeArrowheads="1"/>
          </p:cNvSpPr>
          <p:nvPr/>
        </p:nvSpPr>
        <p:spPr bwMode="auto">
          <a:xfrm>
            <a:off x="7109224" y="4778788"/>
            <a:ext cx="65365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t>$1.15</a:t>
            </a:r>
          </a:p>
        </p:txBody>
      </p:sp>
      <p:grpSp>
        <p:nvGrpSpPr>
          <p:cNvPr id="17" name="Group 17">
            <a:extLst>
              <a:ext uri="{FF2B5EF4-FFF2-40B4-BE49-F238E27FC236}">
                <a16:creationId xmlns:a16="http://schemas.microsoft.com/office/drawing/2014/main" id="{DD7FDB86-7ADE-4FAD-8DD4-461AAD234612}"/>
              </a:ext>
            </a:extLst>
          </p:cNvPr>
          <p:cNvGrpSpPr>
            <a:grpSpLocks/>
          </p:cNvGrpSpPr>
          <p:nvPr/>
        </p:nvGrpSpPr>
        <p:grpSpPr bwMode="auto">
          <a:xfrm>
            <a:off x="8106966" y="4610684"/>
            <a:ext cx="1116807" cy="627777"/>
            <a:chOff x="3347" y="873"/>
            <a:chExt cx="1805" cy="698"/>
          </a:xfrm>
        </p:grpSpPr>
        <p:sp>
          <p:nvSpPr>
            <p:cNvPr id="18" name="Text Box 18">
              <a:extLst>
                <a:ext uri="{FF2B5EF4-FFF2-40B4-BE49-F238E27FC236}">
                  <a16:creationId xmlns:a16="http://schemas.microsoft.com/office/drawing/2014/main" id="{ED8C70FA-78B8-4F23-B7BB-9E12F2234787}"/>
                </a:ext>
              </a:extLst>
            </p:cNvPr>
            <p:cNvSpPr txBox="1">
              <a:spLocks noChangeArrowheads="1"/>
            </p:cNvSpPr>
            <p:nvPr/>
          </p:nvSpPr>
          <p:spPr bwMode="auto">
            <a:xfrm>
              <a:off x="3373" y="873"/>
              <a:ext cx="173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dirty="0"/>
                <a:t>266.8</a:t>
              </a:r>
            </a:p>
          </p:txBody>
        </p:sp>
        <p:sp>
          <p:nvSpPr>
            <p:cNvPr id="19" name="Text Box 19">
              <a:extLst>
                <a:ext uri="{FF2B5EF4-FFF2-40B4-BE49-F238E27FC236}">
                  <a16:creationId xmlns:a16="http://schemas.microsoft.com/office/drawing/2014/main" id="{42912282-1F9C-4492-9622-032769A85EB5}"/>
                </a:ext>
              </a:extLst>
            </p:cNvPr>
            <p:cNvSpPr txBox="1">
              <a:spLocks noChangeArrowheads="1"/>
            </p:cNvSpPr>
            <p:nvPr/>
          </p:nvSpPr>
          <p:spPr bwMode="auto">
            <a:xfrm>
              <a:off x="3347" y="1225"/>
              <a:ext cx="180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a:t>31.3</a:t>
              </a:r>
              <a:endParaRPr lang="en-US" sz="2025" b="1" i="1"/>
            </a:p>
          </p:txBody>
        </p:sp>
        <p:sp>
          <p:nvSpPr>
            <p:cNvPr id="20" name="Line 20">
              <a:extLst>
                <a:ext uri="{FF2B5EF4-FFF2-40B4-BE49-F238E27FC236}">
                  <a16:creationId xmlns:a16="http://schemas.microsoft.com/office/drawing/2014/main" id="{1CCE87ED-9EC1-4A87-AE6A-B54D6EE2AC04}"/>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21" name="Text Box 21">
            <a:extLst>
              <a:ext uri="{FF2B5EF4-FFF2-40B4-BE49-F238E27FC236}">
                <a16:creationId xmlns:a16="http://schemas.microsoft.com/office/drawing/2014/main" id="{11870E76-FAF4-4293-B13B-65441E34704C}"/>
              </a:ext>
            </a:extLst>
          </p:cNvPr>
          <p:cNvSpPr txBox="1">
            <a:spLocks noChangeArrowheads="1"/>
          </p:cNvSpPr>
          <p:nvPr/>
        </p:nvSpPr>
        <p:spPr bwMode="auto">
          <a:xfrm>
            <a:off x="6737748" y="4781347"/>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22" name="Text Box 22">
            <a:extLst>
              <a:ext uri="{FF2B5EF4-FFF2-40B4-BE49-F238E27FC236}">
                <a16:creationId xmlns:a16="http://schemas.microsoft.com/office/drawing/2014/main" id="{D1107525-A046-43E1-828C-6ABA875C60B4}"/>
              </a:ext>
            </a:extLst>
          </p:cNvPr>
          <p:cNvSpPr txBox="1">
            <a:spLocks noChangeArrowheads="1"/>
          </p:cNvSpPr>
          <p:nvPr/>
        </p:nvSpPr>
        <p:spPr bwMode="auto">
          <a:xfrm>
            <a:off x="7787880" y="4756344"/>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x</a:t>
            </a:r>
          </a:p>
        </p:txBody>
      </p:sp>
      <p:sp>
        <p:nvSpPr>
          <p:cNvPr id="23" name="Text Box 23">
            <a:extLst>
              <a:ext uri="{FF2B5EF4-FFF2-40B4-BE49-F238E27FC236}">
                <a16:creationId xmlns:a16="http://schemas.microsoft.com/office/drawing/2014/main" id="{4C579E8A-CB90-4F1A-87EE-ECF45A861695}"/>
              </a:ext>
            </a:extLst>
          </p:cNvPr>
          <p:cNvSpPr txBox="1">
            <a:spLocks noChangeArrowheads="1"/>
          </p:cNvSpPr>
          <p:nvPr/>
        </p:nvSpPr>
        <p:spPr bwMode="auto">
          <a:xfrm>
            <a:off x="1301262" y="4537473"/>
            <a:ext cx="4554232" cy="98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1875" i="1" dirty="0">
                <a:solidFill>
                  <a:srgbClr val="CC0000"/>
                </a:solidFill>
              </a:rPr>
              <a:t>The minimum wage </a:t>
            </a:r>
            <a:br>
              <a:rPr lang="en-US" sz="1875" i="1" dirty="0">
                <a:solidFill>
                  <a:srgbClr val="CC0000"/>
                </a:solidFill>
              </a:rPr>
            </a:br>
            <a:r>
              <a:rPr lang="en-US" sz="1875" i="1" dirty="0">
                <a:solidFill>
                  <a:srgbClr val="CC0000"/>
                </a:solidFill>
              </a:rPr>
              <a:t>in 1964 was $9.80 </a:t>
            </a:r>
            <a:br>
              <a:rPr lang="en-US" sz="1875" i="1" dirty="0">
                <a:solidFill>
                  <a:srgbClr val="CC0000"/>
                </a:solidFill>
              </a:rPr>
            </a:br>
            <a:r>
              <a:rPr lang="en-US" sz="1875" i="1" dirty="0">
                <a:solidFill>
                  <a:srgbClr val="CC0000"/>
                </a:solidFill>
              </a:rPr>
              <a:t>in today’s (2021) dollars.</a:t>
            </a:r>
          </a:p>
        </p:txBody>
      </p:sp>
      <p:sp>
        <p:nvSpPr>
          <p:cNvPr id="24" name="TextBox 23">
            <a:extLst>
              <a:ext uri="{FF2B5EF4-FFF2-40B4-BE49-F238E27FC236}">
                <a16:creationId xmlns:a16="http://schemas.microsoft.com/office/drawing/2014/main" id="{B5CA1041-806A-48B0-8E19-3418FEBB78E1}"/>
              </a:ext>
            </a:extLst>
          </p:cNvPr>
          <p:cNvSpPr txBox="1"/>
          <p:nvPr/>
        </p:nvSpPr>
        <p:spPr>
          <a:xfrm>
            <a:off x="9558341" y="1839951"/>
            <a:ext cx="1956746" cy="2031325"/>
          </a:xfrm>
          <a:prstGeom prst="rect">
            <a:avLst/>
          </a:prstGeom>
          <a:noFill/>
        </p:spPr>
        <p:txBody>
          <a:bodyPr wrap="square" rtlCol="0">
            <a:spAutoFit/>
          </a:bodyPr>
          <a:lstStyle/>
          <a:p>
            <a:r>
              <a:rPr lang="en-US" dirty="0"/>
              <a:t>CPI is Consumer Price Index: a measure of the overall cost of the goods and service bought by a typical consumer</a:t>
            </a:r>
          </a:p>
        </p:txBody>
      </p:sp>
    </p:spTree>
    <p:extLst>
      <p:ext uri="{BB962C8B-B14F-4D97-AF65-F5344CB8AC3E}">
        <p14:creationId xmlns:p14="http://schemas.microsoft.com/office/powerpoint/2010/main" val="26176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p:bldP spid="14" grpId="0"/>
      <p:bldP spid="15" grpId="0"/>
      <p:bldP spid="16"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DDBC-17E3-44D0-9C65-2A8C1762364D}"/>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CAD4B71A-CC09-4CC0-AD20-F698A3B59847}"/>
              </a:ext>
            </a:extLst>
          </p:cNvPr>
          <p:cNvSpPr>
            <a:spLocks noGrp="1"/>
          </p:cNvSpPr>
          <p:nvPr>
            <p:ph idx="1"/>
          </p:nvPr>
        </p:nvSpPr>
        <p:spPr/>
        <p:txBody>
          <a:bodyPr/>
          <a:lstStyle/>
          <a:p>
            <a:r>
              <a:rPr lang="en-US" b="0" dirty="0"/>
              <a:t>Researchers, business analysts, and policymakers often use this technique to convert a time series of current-dollar (nominal) figures into constant-dollar (real) figures.  </a:t>
            </a:r>
          </a:p>
          <a:p>
            <a:r>
              <a:rPr lang="en-US" b="0" dirty="0"/>
              <a:t>They can then see how a variable has changed over time after correcting for inflation. </a:t>
            </a:r>
          </a:p>
          <a:p>
            <a:r>
              <a:rPr lang="en-US" b="0" dirty="0"/>
              <a:t>Example:  the minimum wage, from Jan 1960 to  2021…</a:t>
            </a:r>
          </a:p>
          <a:p>
            <a:endParaRPr lang="en-US" dirty="0"/>
          </a:p>
        </p:txBody>
      </p:sp>
      <p:sp>
        <p:nvSpPr>
          <p:cNvPr id="4" name="Slide Number Placeholder 3">
            <a:extLst>
              <a:ext uri="{FF2B5EF4-FFF2-40B4-BE49-F238E27FC236}">
                <a16:creationId xmlns:a16="http://schemas.microsoft.com/office/drawing/2014/main" id="{D89640FC-75D5-413C-95DC-181F1BE6CC8B}"/>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20239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091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A176-334E-46EC-A596-028CCEE616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DA0B6B-8BCB-4B40-821F-C4EF3C7851A6}"/>
              </a:ext>
            </a:extLst>
          </p:cNvPr>
          <p:cNvSpPr>
            <a:spLocks noGrp="1"/>
          </p:cNvSpPr>
          <p:nvPr>
            <p:ph idx="1"/>
          </p:nvPr>
        </p:nvSpPr>
        <p:spPr/>
        <p:txBody>
          <a:bodyPr/>
          <a:lstStyle/>
          <a:p>
            <a:r>
              <a:rPr lang="en-US" b="0" dirty="0"/>
              <a:t>Real Annual Minimum Wage in 1968 was </a:t>
            </a:r>
          </a:p>
          <a:p>
            <a:pPr marL="0" indent="0">
              <a:buNone/>
            </a:pPr>
            <a:r>
              <a:rPr lang="en-US" b="0" dirty="0"/>
              <a:t>	$12.39 x 40 hours per week x 52 weeks = $20,771</a:t>
            </a:r>
          </a:p>
          <a:p>
            <a:r>
              <a:rPr lang="en-US" b="0" dirty="0"/>
              <a:t>Real Annual Minimum Wage today is </a:t>
            </a:r>
          </a:p>
          <a:p>
            <a:pPr marL="0" indent="0">
              <a:buNone/>
            </a:pPr>
            <a:r>
              <a:rPr lang="en-US" b="0" dirty="0"/>
              <a:t>	$7.25 x 40 hours per week x 52 weeks = $15,080</a:t>
            </a:r>
          </a:p>
          <a:p>
            <a:endParaRPr lang="en-US" dirty="0"/>
          </a:p>
        </p:txBody>
      </p:sp>
      <p:sp>
        <p:nvSpPr>
          <p:cNvPr id="4" name="Slide Number Placeholder 3">
            <a:extLst>
              <a:ext uri="{FF2B5EF4-FFF2-40B4-BE49-F238E27FC236}">
                <a16:creationId xmlns:a16="http://schemas.microsoft.com/office/drawing/2014/main" id="{487C8333-21CD-45AD-B618-DF89CA93FF74}"/>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2640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B058-7864-DD4C-A30E-9ACEFB2AA383}"/>
              </a:ext>
            </a:extLst>
          </p:cNvPr>
          <p:cNvSpPr>
            <a:spLocks noGrp="1"/>
          </p:cNvSpPr>
          <p:nvPr>
            <p:ph type="title"/>
          </p:nvPr>
        </p:nvSpPr>
        <p:spPr/>
        <p:txBody>
          <a:bodyPr/>
          <a:lstStyle/>
          <a:p>
            <a:r>
              <a:rPr lang="en-US" dirty="0">
                <a:solidFill>
                  <a:schemeClr val="bg1"/>
                </a:solidFill>
              </a:rPr>
              <a:t>U.S</a:t>
            </a:r>
            <a:r>
              <a:rPr lang="en-US" dirty="0"/>
              <a:t>. Minimum Wage in Global Context</a:t>
            </a:r>
          </a:p>
        </p:txBody>
      </p:sp>
      <p:pic>
        <p:nvPicPr>
          <p:cNvPr id="5" name="Content Placeholder 4">
            <a:extLst>
              <a:ext uri="{FF2B5EF4-FFF2-40B4-BE49-F238E27FC236}">
                <a16:creationId xmlns:a16="http://schemas.microsoft.com/office/drawing/2014/main" id="{61BD4BD8-65DF-1F48-BBFA-2D458BF19ECA}"/>
              </a:ext>
            </a:extLst>
          </p:cNvPr>
          <p:cNvPicPr>
            <a:picLocks noGrp="1" noChangeAspect="1"/>
          </p:cNvPicPr>
          <p:nvPr>
            <p:ph idx="1"/>
          </p:nvPr>
        </p:nvPicPr>
        <p:blipFill>
          <a:blip r:embed="rId2" r:link="rId3"/>
          <a:srcRect/>
          <a:stretch>
            <a:fillRect/>
          </a:stretch>
        </p:blipFill>
        <p:spPr>
          <a:xfrm>
            <a:off x="984504" y="1118730"/>
            <a:ext cx="10222992" cy="5111496"/>
          </a:xfrm>
        </p:spPr>
      </p:pic>
      <p:sp>
        <p:nvSpPr>
          <p:cNvPr id="4" name="Slide Number Placeholder 3">
            <a:extLst>
              <a:ext uri="{FF2B5EF4-FFF2-40B4-BE49-F238E27FC236}">
                <a16:creationId xmlns:a16="http://schemas.microsoft.com/office/drawing/2014/main" id="{8405B1A0-B431-7F42-86DF-C893C9648BB4}"/>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42774D4-9848-C944-A8DF-DA3044DFACE3}"/>
              </a:ext>
            </a:extLst>
          </p:cNvPr>
          <p:cNvSpPr/>
          <p:nvPr/>
        </p:nvSpPr>
        <p:spPr>
          <a:xfrm>
            <a:off x="5913846" y="2444293"/>
            <a:ext cx="364308" cy="29946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362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B058-7864-DD4C-A30E-9ACEFB2AA383}"/>
              </a:ext>
            </a:extLst>
          </p:cNvPr>
          <p:cNvSpPr>
            <a:spLocks noGrp="1"/>
          </p:cNvSpPr>
          <p:nvPr>
            <p:ph type="title"/>
          </p:nvPr>
        </p:nvSpPr>
        <p:spPr/>
        <p:txBody>
          <a:bodyPr/>
          <a:lstStyle/>
          <a:p>
            <a:r>
              <a:rPr lang="en-US" dirty="0">
                <a:solidFill>
                  <a:schemeClr val="bg1"/>
                </a:solidFill>
              </a:rPr>
              <a:t>U.S</a:t>
            </a:r>
            <a:r>
              <a:rPr lang="en-US" dirty="0"/>
              <a:t>. Minimum Wage in Global Context</a:t>
            </a:r>
          </a:p>
        </p:txBody>
      </p:sp>
      <p:pic>
        <p:nvPicPr>
          <p:cNvPr id="5" name="Content Placeholder 4">
            <a:extLst>
              <a:ext uri="{FF2B5EF4-FFF2-40B4-BE49-F238E27FC236}">
                <a16:creationId xmlns:a16="http://schemas.microsoft.com/office/drawing/2014/main" id="{61BD4BD8-65DF-1F48-BBFA-2D458BF19ECA}"/>
              </a:ext>
            </a:extLst>
          </p:cNvPr>
          <p:cNvPicPr>
            <a:picLocks noGrp="1" noChangeAspect="1"/>
          </p:cNvPicPr>
          <p:nvPr>
            <p:ph idx="1"/>
          </p:nvPr>
        </p:nvPicPr>
        <p:blipFill>
          <a:blip r:embed="rId2" r:link="rId3"/>
          <a:srcRect/>
          <a:stretch>
            <a:fillRect/>
          </a:stretch>
        </p:blipFill>
        <p:spPr>
          <a:xfrm>
            <a:off x="982582" y="1116808"/>
            <a:ext cx="10226836" cy="5113418"/>
          </a:xfrm>
        </p:spPr>
      </p:pic>
      <p:sp>
        <p:nvSpPr>
          <p:cNvPr id="4" name="Slide Number Placeholder 3">
            <a:extLst>
              <a:ext uri="{FF2B5EF4-FFF2-40B4-BE49-F238E27FC236}">
                <a16:creationId xmlns:a16="http://schemas.microsoft.com/office/drawing/2014/main" id="{8405B1A0-B431-7F42-86DF-C893C9648BB4}"/>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6" name="Rectangle 5">
            <a:extLst>
              <a:ext uri="{FF2B5EF4-FFF2-40B4-BE49-F238E27FC236}">
                <a16:creationId xmlns:a16="http://schemas.microsoft.com/office/drawing/2014/main" id="{F42774D4-9848-C944-A8DF-DA3044DFACE3}"/>
              </a:ext>
            </a:extLst>
          </p:cNvPr>
          <p:cNvSpPr/>
          <p:nvPr/>
        </p:nvSpPr>
        <p:spPr>
          <a:xfrm>
            <a:off x="10572635" y="3191435"/>
            <a:ext cx="364308" cy="25101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864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B058-7864-DD4C-A30E-9ACEFB2AA383}"/>
              </a:ext>
            </a:extLst>
          </p:cNvPr>
          <p:cNvSpPr>
            <a:spLocks noGrp="1"/>
          </p:cNvSpPr>
          <p:nvPr>
            <p:ph type="title"/>
          </p:nvPr>
        </p:nvSpPr>
        <p:spPr/>
        <p:txBody>
          <a:bodyPr/>
          <a:lstStyle/>
          <a:p>
            <a:r>
              <a:rPr lang="en-US" dirty="0">
                <a:solidFill>
                  <a:schemeClr val="bg1"/>
                </a:solidFill>
              </a:rPr>
              <a:t>U.S</a:t>
            </a:r>
            <a:r>
              <a:rPr lang="en-US" dirty="0"/>
              <a:t>. Minimum Wage in Global Context</a:t>
            </a:r>
          </a:p>
        </p:txBody>
      </p:sp>
      <p:pic>
        <p:nvPicPr>
          <p:cNvPr id="5" name="Content Placeholder 4">
            <a:extLst>
              <a:ext uri="{FF2B5EF4-FFF2-40B4-BE49-F238E27FC236}">
                <a16:creationId xmlns:a16="http://schemas.microsoft.com/office/drawing/2014/main" id="{61BD4BD8-65DF-1F48-BBFA-2D458BF19ECA}"/>
              </a:ext>
            </a:extLst>
          </p:cNvPr>
          <p:cNvPicPr>
            <a:picLocks noGrp="1" noChangeAspect="1"/>
          </p:cNvPicPr>
          <p:nvPr>
            <p:ph idx="1"/>
          </p:nvPr>
        </p:nvPicPr>
        <p:blipFill>
          <a:blip r:embed="rId2" r:link="rId3"/>
          <a:srcRect/>
          <a:stretch>
            <a:fillRect/>
          </a:stretch>
        </p:blipFill>
        <p:spPr>
          <a:xfrm>
            <a:off x="982582" y="1116808"/>
            <a:ext cx="10226836" cy="5113418"/>
          </a:xfrm>
        </p:spPr>
      </p:pic>
      <p:sp>
        <p:nvSpPr>
          <p:cNvPr id="4" name="Slide Number Placeholder 3">
            <a:extLst>
              <a:ext uri="{FF2B5EF4-FFF2-40B4-BE49-F238E27FC236}">
                <a16:creationId xmlns:a16="http://schemas.microsoft.com/office/drawing/2014/main" id="{8405B1A0-B431-7F42-86DF-C893C9648BB4}"/>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58365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EE6C-71D1-AF45-B813-D846CB210C79}"/>
              </a:ext>
            </a:extLst>
          </p:cNvPr>
          <p:cNvSpPr>
            <a:spLocks noGrp="1"/>
          </p:cNvSpPr>
          <p:nvPr>
            <p:ph type="title"/>
          </p:nvPr>
        </p:nvSpPr>
        <p:spPr>
          <a:xfrm>
            <a:off x="909640" y="0"/>
            <a:ext cx="10515600" cy="1325563"/>
          </a:xfrm>
        </p:spPr>
        <p:txBody>
          <a:bodyPr/>
          <a:lstStyle/>
          <a:p>
            <a:r>
              <a:rPr lang="en-US" dirty="0">
                <a:solidFill>
                  <a:schemeClr val="bg1"/>
                </a:solidFill>
              </a:rPr>
              <a:t>Ho</a:t>
            </a:r>
            <a:r>
              <a:rPr lang="en-US" dirty="0"/>
              <a:t>w Many are Paid At or Below Min. Wage?</a:t>
            </a:r>
          </a:p>
        </p:txBody>
      </p:sp>
      <p:pic>
        <p:nvPicPr>
          <p:cNvPr id="6" name="Content Placeholder 5" descr="Chart, line chart&#10;&#10;Description automatically generated">
            <a:extLst>
              <a:ext uri="{FF2B5EF4-FFF2-40B4-BE49-F238E27FC236}">
                <a16:creationId xmlns:a16="http://schemas.microsoft.com/office/drawing/2014/main" id="{86307A39-64A0-5340-95E5-6009189B8F3F}"/>
              </a:ext>
            </a:extLst>
          </p:cNvPr>
          <p:cNvPicPr>
            <a:picLocks noGrp="1" noChangeAspect="1"/>
          </p:cNvPicPr>
          <p:nvPr>
            <p:ph idx="1"/>
          </p:nvPr>
        </p:nvPicPr>
        <p:blipFill>
          <a:blip r:embed="rId2" r:link="rId3"/>
          <a:stretch>
            <a:fillRect/>
          </a:stretch>
        </p:blipFill>
        <p:spPr>
          <a:xfrm>
            <a:off x="1271751" y="1120944"/>
            <a:ext cx="9372600" cy="5109282"/>
          </a:xfrm>
        </p:spPr>
      </p:pic>
      <p:sp>
        <p:nvSpPr>
          <p:cNvPr id="4" name="Slide Number Placeholder 3">
            <a:extLst>
              <a:ext uri="{FF2B5EF4-FFF2-40B4-BE49-F238E27FC236}">
                <a16:creationId xmlns:a16="http://schemas.microsoft.com/office/drawing/2014/main" id="{C383A30F-9992-0249-935F-E04667B510FB}"/>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7" name="Rectangle 6">
            <a:extLst>
              <a:ext uri="{FF2B5EF4-FFF2-40B4-BE49-F238E27FC236}">
                <a16:creationId xmlns:a16="http://schemas.microsoft.com/office/drawing/2014/main" id="{012296FA-7409-1441-8C76-0CF41FA40AE8}"/>
              </a:ext>
            </a:extLst>
          </p:cNvPr>
          <p:cNvSpPr/>
          <p:nvPr/>
        </p:nvSpPr>
        <p:spPr>
          <a:xfrm>
            <a:off x="9272751" y="2899317"/>
            <a:ext cx="607229" cy="17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FD17714-6D05-2746-9EFC-66117873F5E3}"/>
              </a:ext>
            </a:extLst>
          </p:cNvPr>
          <p:cNvSpPr txBox="1"/>
          <p:nvPr/>
        </p:nvSpPr>
        <p:spPr>
          <a:xfrm>
            <a:off x="1752603" y="2331601"/>
            <a:ext cx="1463862" cy="338554"/>
          </a:xfrm>
          <a:prstGeom prst="rect">
            <a:avLst/>
          </a:prstGeom>
          <a:noFill/>
        </p:spPr>
        <p:txBody>
          <a:bodyPr wrap="none" rtlCol="0">
            <a:spAutoFit/>
          </a:bodyPr>
          <a:lstStyle/>
          <a:p>
            <a:r>
              <a:rPr lang="en-US" sz="1600" dirty="0"/>
              <a:t>1980:	15%</a:t>
            </a:r>
          </a:p>
        </p:txBody>
      </p:sp>
      <p:sp>
        <p:nvSpPr>
          <p:cNvPr id="9" name="TextBox 8">
            <a:extLst>
              <a:ext uri="{FF2B5EF4-FFF2-40B4-BE49-F238E27FC236}">
                <a16:creationId xmlns:a16="http://schemas.microsoft.com/office/drawing/2014/main" id="{7DD697AF-EF0F-E74F-9E69-F20F7AAF04CA}"/>
              </a:ext>
            </a:extLst>
          </p:cNvPr>
          <p:cNvSpPr txBox="1"/>
          <p:nvPr/>
        </p:nvSpPr>
        <p:spPr>
          <a:xfrm>
            <a:off x="3749602" y="3776038"/>
            <a:ext cx="1515158" cy="338554"/>
          </a:xfrm>
          <a:prstGeom prst="rect">
            <a:avLst/>
          </a:prstGeom>
          <a:noFill/>
        </p:spPr>
        <p:txBody>
          <a:bodyPr wrap="none" rtlCol="0">
            <a:spAutoFit/>
          </a:bodyPr>
          <a:lstStyle/>
          <a:p>
            <a:r>
              <a:rPr lang="en-US" sz="1600" dirty="0"/>
              <a:t>1991:	8.4%</a:t>
            </a:r>
          </a:p>
        </p:txBody>
      </p:sp>
      <p:sp>
        <p:nvSpPr>
          <p:cNvPr id="10" name="TextBox 9">
            <a:extLst>
              <a:ext uri="{FF2B5EF4-FFF2-40B4-BE49-F238E27FC236}">
                <a16:creationId xmlns:a16="http://schemas.microsoft.com/office/drawing/2014/main" id="{79443DAD-B239-474F-8E28-F28CF4E5FBBD}"/>
              </a:ext>
            </a:extLst>
          </p:cNvPr>
          <p:cNvSpPr txBox="1"/>
          <p:nvPr/>
        </p:nvSpPr>
        <p:spPr>
          <a:xfrm>
            <a:off x="7310011" y="4365812"/>
            <a:ext cx="1452642" cy="338554"/>
          </a:xfrm>
          <a:prstGeom prst="rect">
            <a:avLst/>
          </a:prstGeom>
          <a:noFill/>
        </p:spPr>
        <p:txBody>
          <a:bodyPr wrap="none" rtlCol="0">
            <a:spAutoFit/>
          </a:bodyPr>
          <a:lstStyle/>
          <a:p>
            <a:r>
              <a:rPr lang="en-US" sz="1600" dirty="0"/>
              <a:t>2010:	  6%</a:t>
            </a:r>
          </a:p>
        </p:txBody>
      </p:sp>
      <p:sp>
        <p:nvSpPr>
          <p:cNvPr id="11" name="TextBox 10">
            <a:extLst>
              <a:ext uri="{FF2B5EF4-FFF2-40B4-BE49-F238E27FC236}">
                <a16:creationId xmlns:a16="http://schemas.microsoft.com/office/drawing/2014/main" id="{4F8E7670-360C-EE49-9CBD-ED1FE4E0DDF9}"/>
              </a:ext>
            </a:extLst>
          </p:cNvPr>
          <p:cNvSpPr txBox="1"/>
          <p:nvPr/>
        </p:nvSpPr>
        <p:spPr>
          <a:xfrm>
            <a:off x="8515172" y="5759851"/>
            <a:ext cx="1515158" cy="338554"/>
          </a:xfrm>
          <a:prstGeom prst="rect">
            <a:avLst/>
          </a:prstGeom>
          <a:noFill/>
        </p:spPr>
        <p:txBody>
          <a:bodyPr wrap="none" rtlCol="0">
            <a:spAutoFit/>
          </a:bodyPr>
          <a:lstStyle/>
          <a:p>
            <a:r>
              <a:rPr lang="en-US" sz="1600" dirty="0"/>
              <a:t>2019:	1.9%</a:t>
            </a:r>
          </a:p>
        </p:txBody>
      </p:sp>
    </p:spTree>
    <p:extLst>
      <p:ext uri="{BB962C8B-B14F-4D97-AF65-F5344CB8AC3E}">
        <p14:creationId xmlns:p14="http://schemas.microsoft.com/office/powerpoint/2010/main" val="392862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9BB7C-8A4D-9C44-ADBD-7601D6675419}"/>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4" name="Picture 3" descr="A screenshot of a cell phone&#10;&#10;Description automatically generated">
            <a:extLst>
              <a:ext uri="{FF2B5EF4-FFF2-40B4-BE49-F238E27FC236}">
                <a16:creationId xmlns:a16="http://schemas.microsoft.com/office/drawing/2014/main" id="{18C3D0B4-9129-5F4E-B127-24DDD6E74E9D}"/>
              </a:ext>
            </a:extLst>
          </p:cNvPr>
          <p:cNvPicPr>
            <a:picLocks noChangeAspect="1"/>
          </p:cNvPicPr>
          <p:nvPr/>
        </p:nvPicPr>
        <p:blipFill>
          <a:blip r:embed="rId3" r:link="rId4"/>
          <a:stretch>
            <a:fillRect/>
          </a:stretch>
        </p:blipFill>
        <p:spPr>
          <a:xfrm>
            <a:off x="1784465" y="358346"/>
            <a:ext cx="8216785" cy="5851954"/>
          </a:xfrm>
          <a:prstGeom prst="rect">
            <a:avLst/>
          </a:prstGeom>
        </p:spPr>
      </p:pic>
    </p:spTree>
    <p:extLst>
      <p:ext uri="{BB962C8B-B14F-4D97-AF65-F5344CB8AC3E}">
        <p14:creationId xmlns:p14="http://schemas.microsoft.com/office/powerpoint/2010/main" val="77810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54067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4B63-9FD3-C641-8192-C80D6C04D4C5}"/>
              </a:ext>
            </a:extLst>
          </p:cNvPr>
          <p:cNvSpPr>
            <a:spLocks noGrp="1"/>
          </p:cNvSpPr>
          <p:nvPr>
            <p:ph type="title"/>
          </p:nvPr>
        </p:nvSpPr>
        <p:spPr/>
        <p:txBody>
          <a:bodyPr/>
          <a:lstStyle/>
          <a:p>
            <a:r>
              <a:rPr lang="en-US" dirty="0">
                <a:solidFill>
                  <a:schemeClr val="bg1"/>
                </a:solidFill>
              </a:rPr>
              <a:t>Ma</a:t>
            </a:r>
            <a:r>
              <a:rPr lang="en-US" dirty="0"/>
              <a:t>ny States Have A Higher Min Wage</a:t>
            </a:r>
          </a:p>
        </p:txBody>
      </p:sp>
      <p:pic>
        <p:nvPicPr>
          <p:cNvPr id="6" name="Content Placeholder 5" descr="Map&#10;&#10;Description automatically generated">
            <a:extLst>
              <a:ext uri="{FF2B5EF4-FFF2-40B4-BE49-F238E27FC236}">
                <a16:creationId xmlns:a16="http://schemas.microsoft.com/office/drawing/2014/main" id="{F21D3161-1268-E14A-A661-1C5A172217C2}"/>
              </a:ext>
            </a:extLst>
          </p:cNvPr>
          <p:cNvPicPr>
            <a:picLocks noGrp="1" noChangeAspect="1"/>
          </p:cNvPicPr>
          <p:nvPr>
            <p:ph idx="1"/>
          </p:nvPr>
        </p:nvPicPr>
        <p:blipFill>
          <a:blip r:embed="rId2" r:link="rId3"/>
          <a:stretch>
            <a:fillRect/>
          </a:stretch>
        </p:blipFill>
        <p:spPr>
          <a:xfrm>
            <a:off x="3438841" y="1513758"/>
            <a:ext cx="6865743" cy="4716467"/>
          </a:xfrm>
        </p:spPr>
      </p:pic>
      <p:sp>
        <p:nvSpPr>
          <p:cNvPr id="4" name="Slide Number Placeholder 3">
            <a:extLst>
              <a:ext uri="{FF2B5EF4-FFF2-40B4-BE49-F238E27FC236}">
                <a16:creationId xmlns:a16="http://schemas.microsoft.com/office/drawing/2014/main" id="{06BC120D-46C5-1F46-BF62-B6758AC3F0D2}"/>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7" name="TextBox 6">
            <a:extLst>
              <a:ext uri="{FF2B5EF4-FFF2-40B4-BE49-F238E27FC236}">
                <a16:creationId xmlns:a16="http://schemas.microsoft.com/office/drawing/2014/main" id="{7153D40A-780B-984C-9F2D-568F6B9339E6}"/>
              </a:ext>
            </a:extLst>
          </p:cNvPr>
          <p:cNvSpPr txBox="1"/>
          <p:nvPr/>
        </p:nvSpPr>
        <p:spPr>
          <a:xfrm>
            <a:off x="847265" y="5405147"/>
            <a:ext cx="1760418" cy="369332"/>
          </a:xfrm>
          <a:prstGeom prst="rect">
            <a:avLst/>
          </a:prstGeom>
          <a:noFill/>
        </p:spPr>
        <p:txBody>
          <a:bodyPr wrap="none" rtlCol="0">
            <a:spAutoFit/>
          </a:bodyPr>
          <a:lstStyle/>
          <a:p>
            <a:r>
              <a:rPr lang="en-US" dirty="0"/>
              <a:t>As of Jan 1, 2021</a:t>
            </a:r>
          </a:p>
        </p:txBody>
      </p:sp>
      <p:sp>
        <p:nvSpPr>
          <p:cNvPr id="11" name="TextBox 10">
            <a:extLst>
              <a:ext uri="{FF2B5EF4-FFF2-40B4-BE49-F238E27FC236}">
                <a16:creationId xmlns:a16="http://schemas.microsoft.com/office/drawing/2014/main" id="{A4302A0F-8B92-0F4D-B1FA-E9C8780CC815}"/>
              </a:ext>
            </a:extLst>
          </p:cNvPr>
          <p:cNvSpPr txBox="1"/>
          <p:nvPr/>
        </p:nvSpPr>
        <p:spPr>
          <a:xfrm>
            <a:off x="831020" y="4436845"/>
            <a:ext cx="1849420" cy="646331"/>
          </a:xfrm>
          <a:prstGeom prst="rect">
            <a:avLst/>
          </a:prstGeom>
          <a:noFill/>
        </p:spPr>
        <p:txBody>
          <a:bodyPr wrap="square" rtlCol="0">
            <a:spAutoFit/>
          </a:bodyPr>
          <a:lstStyle/>
          <a:p>
            <a:r>
              <a:rPr lang="en-US" dirty="0"/>
              <a:t>States with no Minimum Wage </a:t>
            </a:r>
          </a:p>
        </p:txBody>
      </p:sp>
      <p:sp>
        <p:nvSpPr>
          <p:cNvPr id="12" name="TextBox 11">
            <a:extLst>
              <a:ext uri="{FF2B5EF4-FFF2-40B4-BE49-F238E27FC236}">
                <a16:creationId xmlns:a16="http://schemas.microsoft.com/office/drawing/2014/main" id="{9882C1D2-C61C-444A-BB9B-B98B582B8DBC}"/>
              </a:ext>
            </a:extLst>
          </p:cNvPr>
          <p:cNvSpPr txBox="1"/>
          <p:nvPr/>
        </p:nvSpPr>
        <p:spPr>
          <a:xfrm>
            <a:off x="2425849" y="3223896"/>
            <a:ext cx="1162498" cy="307777"/>
          </a:xfrm>
          <a:prstGeom prst="rect">
            <a:avLst/>
          </a:prstGeom>
          <a:solidFill>
            <a:schemeClr val="bg1"/>
          </a:solidFill>
        </p:spPr>
        <p:txBody>
          <a:bodyPr wrap="none" rtlCol="0">
            <a:spAutoFit/>
          </a:bodyPr>
          <a:lstStyle/>
          <a:p>
            <a:r>
              <a:rPr lang="en-US" sz="1400" dirty="0"/>
              <a:t>CA: $13/hour</a:t>
            </a:r>
          </a:p>
        </p:txBody>
      </p:sp>
      <p:sp>
        <p:nvSpPr>
          <p:cNvPr id="13" name="TextBox 12">
            <a:extLst>
              <a:ext uri="{FF2B5EF4-FFF2-40B4-BE49-F238E27FC236}">
                <a16:creationId xmlns:a16="http://schemas.microsoft.com/office/drawing/2014/main" id="{C83B4B98-C329-2C4C-AA28-C2E806A0AF61}"/>
              </a:ext>
            </a:extLst>
          </p:cNvPr>
          <p:cNvSpPr txBox="1"/>
          <p:nvPr/>
        </p:nvSpPr>
        <p:spPr>
          <a:xfrm>
            <a:off x="9272751" y="6490964"/>
            <a:ext cx="2278252" cy="276999"/>
          </a:xfrm>
          <a:prstGeom prst="rect">
            <a:avLst/>
          </a:prstGeom>
          <a:noFill/>
        </p:spPr>
        <p:txBody>
          <a:bodyPr wrap="none" rtlCol="0">
            <a:spAutoFit/>
          </a:bodyPr>
          <a:lstStyle/>
          <a:p>
            <a:r>
              <a:rPr lang="en-US" sz="1200" dirty="0"/>
              <a:t>Source: U.S. Department of Labor</a:t>
            </a:r>
          </a:p>
        </p:txBody>
      </p:sp>
      <p:sp>
        <p:nvSpPr>
          <p:cNvPr id="14" name="TextBox 13">
            <a:extLst>
              <a:ext uri="{FF2B5EF4-FFF2-40B4-BE49-F238E27FC236}">
                <a16:creationId xmlns:a16="http://schemas.microsoft.com/office/drawing/2014/main" id="{DC36CCCF-C5C7-4F44-9DE2-761270ECBCD9}"/>
              </a:ext>
            </a:extLst>
          </p:cNvPr>
          <p:cNvSpPr txBox="1"/>
          <p:nvPr/>
        </p:nvSpPr>
        <p:spPr>
          <a:xfrm>
            <a:off x="8117403" y="1813064"/>
            <a:ext cx="1379801" cy="307777"/>
          </a:xfrm>
          <a:prstGeom prst="rect">
            <a:avLst/>
          </a:prstGeom>
          <a:solidFill>
            <a:schemeClr val="bg1"/>
          </a:solidFill>
        </p:spPr>
        <p:txBody>
          <a:bodyPr wrap="none" rtlCol="0">
            <a:spAutoFit/>
          </a:bodyPr>
          <a:lstStyle/>
          <a:p>
            <a:r>
              <a:rPr lang="en-US" sz="1400" dirty="0"/>
              <a:t>NY: $12.50/hour</a:t>
            </a:r>
          </a:p>
        </p:txBody>
      </p:sp>
      <p:sp>
        <p:nvSpPr>
          <p:cNvPr id="16" name="TextBox 15">
            <a:extLst>
              <a:ext uri="{FF2B5EF4-FFF2-40B4-BE49-F238E27FC236}">
                <a16:creationId xmlns:a16="http://schemas.microsoft.com/office/drawing/2014/main" id="{226830C3-5C45-4811-A99D-6EA2F1DD3A60}"/>
              </a:ext>
            </a:extLst>
          </p:cNvPr>
          <p:cNvSpPr txBox="1"/>
          <p:nvPr/>
        </p:nvSpPr>
        <p:spPr>
          <a:xfrm>
            <a:off x="880453" y="3410327"/>
            <a:ext cx="1791452" cy="923330"/>
          </a:xfrm>
          <a:prstGeom prst="rect">
            <a:avLst/>
          </a:prstGeom>
          <a:noFill/>
        </p:spPr>
        <p:txBody>
          <a:bodyPr wrap="none" rtlCol="0">
            <a:spAutoFit/>
          </a:bodyPr>
          <a:lstStyle/>
          <a:p>
            <a:r>
              <a:rPr lang="en-US" dirty="0"/>
              <a:t>States with Same</a:t>
            </a:r>
          </a:p>
          <a:p>
            <a:r>
              <a:rPr lang="en-US" dirty="0"/>
              <a:t>Minimum Wage </a:t>
            </a:r>
          </a:p>
          <a:p>
            <a:r>
              <a:rPr lang="en-US" dirty="0"/>
              <a:t>as Federal</a:t>
            </a:r>
          </a:p>
        </p:txBody>
      </p:sp>
      <p:sp>
        <p:nvSpPr>
          <p:cNvPr id="17" name="TextBox 16">
            <a:extLst>
              <a:ext uri="{FF2B5EF4-FFF2-40B4-BE49-F238E27FC236}">
                <a16:creationId xmlns:a16="http://schemas.microsoft.com/office/drawing/2014/main" id="{7317824B-09B3-4EA5-A440-33E52AC2B72D}"/>
              </a:ext>
            </a:extLst>
          </p:cNvPr>
          <p:cNvSpPr txBox="1"/>
          <p:nvPr/>
        </p:nvSpPr>
        <p:spPr>
          <a:xfrm>
            <a:off x="831020" y="2442025"/>
            <a:ext cx="1898853" cy="923330"/>
          </a:xfrm>
          <a:prstGeom prst="rect">
            <a:avLst/>
          </a:prstGeom>
          <a:noFill/>
        </p:spPr>
        <p:txBody>
          <a:bodyPr wrap="none" rtlCol="0">
            <a:spAutoFit/>
          </a:bodyPr>
          <a:lstStyle/>
          <a:p>
            <a:r>
              <a:rPr lang="en-US" dirty="0"/>
              <a:t>States with Higher</a:t>
            </a:r>
          </a:p>
          <a:p>
            <a:r>
              <a:rPr lang="en-US" dirty="0"/>
              <a:t>Minimum Wage </a:t>
            </a:r>
          </a:p>
          <a:p>
            <a:r>
              <a:rPr lang="en-US" dirty="0"/>
              <a:t>than Federal</a:t>
            </a:r>
          </a:p>
        </p:txBody>
      </p:sp>
      <p:pic>
        <p:nvPicPr>
          <p:cNvPr id="18" name="Picture 17">
            <a:extLst>
              <a:ext uri="{FF2B5EF4-FFF2-40B4-BE49-F238E27FC236}">
                <a16:creationId xmlns:a16="http://schemas.microsoft.com/office/drawing/2014/main" id="{F18D69AB-3690-444B-82EC-983E86036E9F}"/>
              </a:ext>
            </a:extLst>
          </p:cNvPr>
          <p:cNvPicPr>
            <a:picLocks noChangeAspect="1"/>
          </p:cNvPicPr>
          <p:nvPr/>
        </p:nvPicPr>
        <p:blipFill>
          <a:blip r:embed="rId4"/>
          <a:stretch>
            <a:fillRect/>
          </a:stretch>
        </p:blipFill>
        <p:spPr>
          <a:xfrm flipV="1">
            <a:off x="316587" y="2719023"/>
            <a:ext cx="408535" cy="408535"/>
          </a:xfrm>
          <a:prstGeom prst="rect">
            <a:avLst/>
          </a:prstGeom>
        </p:spPr>
      </p:pic>
      <p:pic>
        <p:nvPicPr>
          <p:cNvPr id="3" name="Picture 2">
            <a:extLst>
              <a:ext uri="{FF2B5EF4-FFF2-40B4-BE49-F238E27FC236}">
                <a16:creationId xmlns:a16="http://schemas.microsoft.com/office/drawing/2014/main" id="{A0D6E9EA-8BF1-4425-8549-9FC3949BA275}"/>
              </a:ext>
            </a:extLst>
          </p:cNvPr>
          <p:cNvPicPr>
            <a:picLocks noChangeAspect="1"/>
          </p:cNvPicPr>
          <p:nvPr/>
        </p:nvPicPr>
        <p:blipFill>
          <a:blip r:embed="rId5"/>
          <a:stretch>
            <a:fillRect/>
          </a:stretch>
        </p:blipFill>
        <p:spPr>
          <a:xfrm>
            <a:off x="316587" y="3667723"/>
            <a:ext cx="408535" cy="408535"/>
          </a:xfrm>
          <a:prstGeom prst="rect">
            <a:avLst/>
          </a:prstGeom>
        </p:spPr>
      </p:pic>
      <p:pic>
        <p:nvPicPr>
          <p:cNvPr id="5" name="Picture 4">
            <a:extLst>
              <a:ext uri="{FF2B5EF4-FFF2-40B4-BE49-F238E27FC236}">
                <a16:creationId xmlns:a16="http://schemas.microsoft.com/office/drawing/2014/main" id="{0BC50EB4-7E3F-4447-9649-971709C6AE38}"/>
              </a:ext>
            </a:extLst>
          </p:cNvPr>
          <p:cNvPicPr>
            <a:picLocks noChangeAspect="1"/>
          </p:cNvPicPr>
          <p:nvPr/>
        </p:nvPicPr>
        <p:blipFill>
          <a:blip r:embed="rId6"/>
          <a:stretch>
            <a:fillRect/>
          </a:stretch>
        </p:blipFill>
        <p:spPr>
          <a:xfrm>
            <a:off x="316587" y="4641033"/>
            <a:ext cx="408535" cy="423127"/>
          </a:xfrm>
          <a:prstGeom prst="rect">
            <a:avLst/>
          </a:prstGeom>
        </p:spPr>
      </p:pic>
    </p:spTree>
    <p:extLst>
      <p:ext uri="{BB962C8B-B14F-4D97-AF65-F5344CB8AC3E}">
        <p14:creationId xmlns:p14="http://schemas.microsoft.com/office/powerpoint/2010/main" val="318856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8034-FA6F-4285-84AD-31EA4C6C5C20}"/>
              </a:ext>
            </a:extLst>
          </p:cNvPr>
          <p:cNvSpPr>
            <a:spLocks noGrp="1"/>
          </p:cNvSpPr>
          <p:nvPr>
            <p:ph type="title"/>
          </p:nvPr>
        </p:nvSpPr>
        <p:spPr/>
        <p:txBody>
          <a:bodyPr/>
          <a:lstStyle/>
          <a:p>
            <a:r>
              <a:rPr lang="en-US" dirty="0">
                <a:solidFill>
                  <a:schemeClr val="bg1"/>
                </a:solidFill>
              </a:rPr>
              <a:t>Mi</a:t>
            </a:r>
            <a:r>
              <a:rPr lang="en-US" dirty="0"/>
              <a:t>nimum Wage in Florida</a:t>
            </a:r>
          </a:p>
        </p:txBody>
      </p:sp>
      <p:sp>
        <p:nvSpPr>
          <p:cNvPr id="3" name="Content Placeholder 2">
            <a:extLst>
              <a:ext uri="{FF2B5EF4-FFF2-40B4-BE49-F238E27FC236}">
                <a16:creationId xmlns:a16="http://schemas.microsoft.com/office/drawing/2014/main" id="{88A79073-230E-4C9E-B91A-1CAFF50526F9}"/>
              </a:ext>
            </a:extLst>
          </p:cNvPr>
          <p:cNvSpPr>
            <a:spLocks noGrp="1"/>
          </p:cNvSpPr>
          <p:nvPr>
            <p:ph idx="1"/>
          </p:nvPr>
        </p:nvSpPr>
        <p:spPr/>
        <p:txBody>
          <a:bodyPr>
            <a:normAutofit fontScale="85000" lnSpcReduction="10000"/>
          </a:bodyPr>
          <a:lstStyle/>
          <a:p>
            <a:r>
              <a:rPr lang="en-US" b="0" dirty="0"/>
              <a:t>Florida’s minimum wage rate is currently is $8.56.</a:t>
            </a:r>
          </a:p>
          <a:p>
            <a:r>
              <a:rPr lang="en-US" b="0" dirty="0"/>
              <a:t>On November 3, 2020, over 60 percent of Floridian voters approved Amendment 2, which increases the minimum wage and amends Florida’s Constitution.</a:t>
            </a:r>
          </a:p>
          <a:p>
            <a:r>
              <a:rPr lang="en-US" b="0" dirty="0"/>
              <a:t>Employers must use the following hourly minimum wage schedule for non-tipped employees:</a:t>
            </a:r>
          </a:p>
          <a:p>
            <a:pPr lvl="1"/>
            <a:r>
              <a:rPr lang="en-US" b="0" dirty="0"/>
              <a:t>Through December 31, 2020 – $8.56</a:t>
            </a:r>
          </a:p>
          <a:p>
            <a:pPr lvl="1"/>
            <a:r>
              <a:rPr lang="en-US" b="0" dirty="0"/>
              <a:t>January 1, 2021 – $8.65</a:t>
            </a:r>
          </a:p>
          <a:p>
            <a:pPr lvl="1"/>
            <a:r>
              <a:rPr lang="en-US" b="0" dirty="0"/>
              <a:t>September 30, 2021 – $10.00</a:t>
            </a:r>
          </a:p>
          <a:p>
            <a:pPr lvl="1"/>
            <a:r>
              <a:rPr lang="en-US" b="0" dirty="0"/>
              <a:t>September 30, 2022 – $11.00</a:t>
            </a:r>
          </a:p>
          <a:p>
            <a:pPr lvl="1"/>
            <a:r>
              <a:rPr lang="en-US" b="0" dirty="0"/>
              <a:t>September 30, 2023 – $12.00</a:t>
            </a:r>
          </a:p>
          <a:p>
            <a:pPr lvl="1"/>
            <a:r>
              <a:rPr lang="en-US" b="0" dirty="0"/>
              <a:t>September 30, 2024 – $13.00</a:t>
            </a:r>
          </a:p>
          <a:p>
            <a:pPr lvl="1"/>
            <a:r>
              <a:rPr lang="en-US" b="0" dirty="0"/>
              <a:t>September 30, 2025 – $14.00</a:t>
            </a:r>
          </a:p>
          <a:p>
            <a:pPr lvl="1"/>
            <a:r>
              <a:rPr lang="en-US" b="0" dirty="0"/>
              <a:t>September 30, 2026 – $15.00</a:t>
            </a:r>
          </a:p>
          <a:p>
            <a:endParaRPr lang="en-US" dirty="0"/>
          </a:p>
        </p:txBody>
      </p:sp>
      <p:sp>
        <p:nvSpPr>
          <p:cNvPr id="4" name="Slide Number Placeholder 3">
            <a:extLst>
              <a:ext uri="{FF2B5EF4-FFF2-40B4-BE49-F238E27FC236}">
                <a16:creationId xmlns:a16="http://schemas.microsoft.com/office/drawing/2014/main" id="{50980526-FC5D-4F97-A1DB-8E1E99D900E4}"/>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24875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3DC6-467B-EA43-AD21-3267585FFEC6}"/>
              </a:ext>
            </a:extLst>
          </p:cNvPr>
          <p:cNvSpPr>
            <a:spLocks noGrp="1"/>
          </p:cNvSpPr>
          <p:nvPr>
            <p:ph type="title"/>
          </p:nvPr>
        </p:nvSpPr>
        <p:spPr>
          <a:xfrm>
            <a:off x="857250" y="0"/>
            <a:ext cx="10515600" cy="1325563"/>
          </a:xfrm>
        </p:spPr>
        <p:txBody>
          <a:bodyPr/>
          <a:lstStyle/>
          <a:p>
            <a:r>
              <a:rPr lang="en-US" dirty="0">
                <a:solidFill>
                  <a:schemeClr val="bg1"/>
                </a:solidFill>
              </a:rPr>
              <a:t>Sta</a:t>
            </a:r>
            <a:r>
              <a:rPr lang="en-US" dirty="0"/>
              <a:t>tes WITHOUT Minimum Wage Laws</a:t>
            </a:r>
          </a:p>
        </p:txBody>
      </p:sp>
      <p:graphicFrame>
        <p:nvGraphicFramePr>
          <p:cNvPr id="5" name="Table 5">
            <a:extLst>
              <a:ext uri="{FF2B5EF4-FFF2-40B4-BE49-F238E27FC236}">
                <a16:creationId xmlns:a16="http://schemas.microsoft.com/office/drawing/2014/main" id="{47D927A2-85EF-384B-BE28-8C6FB5F0BE18}"/>
              </a:ext>
            </a:extLst>
          </p:cNvPr>
          <p:cNvGraphicFramePr>
            <a:graphicFrameLocks noGrp="1"/>
          </p:cNvGraphicFramePr>
          <p:nvPr>
            <p:ph idx="1"/>
          </p:nvPr>
        </p:nvGraphicFramePr>
        <p:xfrm>
          <a:off x="2273343" y="1325563"/>
          <a:ext cx="7645313" cy="4572000"/>
        </p:xfrm>
        <a:graphic>
          <a:graphicData uri="http://schemas.openxmlformats.org/drawingml/2006/table">
            <a:tbl>
              <a:tblPr firstRow="1" bandRow="1">
                <a:tableStyleId>{5C22544A-7EE6-4342-B048-85BDC9FD1C3A}</a:tableStyleId>
              </a:tblPr>
              <a:tblGrid>
                <a:gridCol w="3292022">
                  <a:extLst>
                    <a:ext uri="{9D8B030D-6E8A-4147-A177-3AD203B41FA5}">
                      <a16:colId xmlns:a16="http://schemas.microsoft.com/office/drawing/2014/main" val="1016161810"/>
                    </a:ext>
                  </a:extLst>
                </a:gridCol>
                <a:gridCol w="4353291">
                  <a:extLst>
                    <a:ext uri="{9D8B030D-6E8A-4147-A177-3AD203B41FA5}">
                      <a16:colId xmlns:a16="http://schemas.microsoft.com/office/drawing/2014/main" val="1239055505"/>
                    </a:ext>
                  </a:extLst>
                </a:gridCol>
              </a:tblGrid>
              <a:tr h="848840">
                <a:tc>
                  <a:txBody>
                    <a:bodyPr/>
                    <a:lstStyle/>
                    <a:p>
                      <a:endParaRPr lang="en-US" sz="2800" dirty="0"/>
                    </a:p>
                  </a:txBody>
                  <a:tcPr anchor="ctr"/>
                </a:tc>
                <a:tc>
                  <a:txBody>
                    <a:bodyPr/>
                    <a:lstStyle/>
                    <a:p>
                      <a:pPr algn="ctr"/>
                      <a:r>
                        <a:rPr lang="en-US" sz="2800" dirty="0"/>
                        <a:t>Share of Population</a:t>
                      </a:r>
                    </a:p>
                    <a:p>
                      <a:pPr algn="ctr"/>
                      <a:r>
                        <a:rPr lang="en-US" sz="2800" dirty="0"/>
                        <a:t>That is Black</a:t>
                      </a:r>
                    </a:p>
                  </a:txBody>
                  <a:tcPr anchor="ctr"/>
                </a:tc>
                <a:extLst>
                  <a:ext uri="{0D108BD9-81ED-4DB2-BD59-A6C34878D82A}">
                    <a16:rowId xmlns:a16="http://schemas.microsoft.com/office/drawing/2014/main" val="4004880293"/>
                  </a:ext>
                </a:extLst>
              </a:tr>
              <a:tr h="491789">
                <a:tc>
                  <a:txBody>
                    <a:bodyPr/>
                    <a:lstStyle/>
                    <a:p>
                      <a:r>
                        <a:rPr lang="en-US" sz="2800" dirty="0"/>
                        <a:t>Alabama</a:t>
                      </a:r>
                    </a:p>
                  </a:txBody>
                  <a:tcPr anchor="ctr"/>
                </a:tc>
                <a:tc>
                  <a:txBody>
                    <a:bodyPr/>
                    <a:lstStyle/>
                    <a:p>
                      <a:pPr algn="ctr"/>
                      <a:r>
                        <a:rPr lang="en-US" sz="2800" dirty="0"/>
                        <a:t>26.6%</a:t>
                      </a:r>
                    </a:p>
                  </a:txBody>
                  <a:tcPr anchor="ctr"/>
                </a:tc>
                <a:extLst>
                  <a:ext uri="{0D108BD9-81ED-4DB2-BD59-A6C34878D82A}">
                    <a16:rowId xmlns:a16="http://schemas.microsoft.com/office/drawing/2014/main" val="2283910180"/>
                  </a:ext>
                </a:extLst>
              </a:tr>
              <a:tr h="491789">
                <a:tc>
                  <a:txBody>
                    <a:bodyPr/>
                    <a:lstStyle/>
                    <a:p>
                      <a:r>
                        <a:rPr lang="en-US" sz="2800" dirty="0"/>
                        <a:t>Louisiana</a:t>
                      </a:r>
                    </a:p>
                  </a:txBody>
                  <a:tcPr anchor="ctr"/>
                </a:tc>
                <a:tc>
                  <a:txBody>
                    <a:bodyPr/>
                    <a:lstStyle/>
                    <a:p>
                      <a:pPr algn="ctr"/>
                      <a:r>
                        <a:rPr lang="en-US" sz="2800" dirty="0"/>
                        <a:t>32.2%</a:t>
                      </a:r>
                    </a:p>
                  </a:txBody>
                  <a:tcPr anchor="ctr"/>
                </a:tc>
                <a:extLst>
                  <a:ext uri="{0D108BD9-81ED-4DB2-BD59-A6C34878D82A}">
                    <a16:rowId xmlns:a16="http://schemas.microsoft.com/office/drawing/2014/main" val="522669785"/>
                  </a:ext>
                </a:extLst>
              </a:tr>
              <a:tr h="491789">
                <a:tc>
                  <a:txBody>
                    <a:bodyPr/>
                    <a:lstStyle/>
                    <a:p>
                      <a:r>
                        <a:rPr lang="en-US" sz="2800" dirty="0"/>
                        <a:t>Mississippi</a:t>
                      </a:r>
                    </a:p>
                  </a:txBody>
                  <a:tcPr anchor="ctr"/>
                </a:tc>
                <a:tc>
                  <a:txBody>
                    <a:bodyPr/>
                    <a:lstStyle/>
                    <a:p>
                      <a:pPr algn="ctr"/>
                      <a:r>
                        <a:rPr lang="en-US" sz="2800" dirty="0"/>
                        <a:t>37.7%</a:t>
                      </a:r>
                    </a:p>
                  </a:txBody>
                  <a:tcPr anchor="ctr"/>
                </a:tc>
                <a:extLst>
                  <a:ext uri="{0D108BD9-81ED-4DB2-BD59-A6C34878D82A}">
                    <a16:rowId xmlns:a16="http://schemas.microsoft.com/office/drawing/2014/main" val="1433870183"/>
                  </a:ext>
                </a:extLst>
              </a:tr>
              <a:tr h="491789">
                <a:tc>
                  <a:txBody>
                    <a:bodyPr/>
                    <a:lstStyle/>
                    <a:p>
                      <a:r>
                        <a:rPr lang="en-US" sz="2800" dirty="0"/>
                        <a:t>South Carolina</a:t>
                      </a:r>
                    </a:p>
                  </a:txBody>
                  <a:tcPr anchor="ctr"/>
                </a:tc>
                <a:tc>
                  <a:txBody>
                    <a:bodyPr/>
                    <a:lstStyle/>
                    <a:p>
                      <a:pPr algn="ctr"/>
                      <a:r>
                        <a:rPr lang="en-US" sz="2800" dirty="0"/>
                        <a:t>27.0%</a:t>
                      </a:r>
                    </a:p>
                  </a:txBody>
                  <a:tcPr anchor="ctr"/>
                </a:tc>
                <a:extLst>
                  <a:ext uri="{0D108BD9-81ED-4DB2-BD59-A6C34878D82A}">
                    <a16:rowId xmlns:a16="http://schemas.microsoft.com/office/drawing/2014/main" val="1900829908"/>
                  </a:ext>
                </a:extLst>
              </a:tr>
              <a:tr h="491789">
                <a:tc>
                  <a:txBody>
                    <a:bodyPr/>
                    <a:lstStyle/>
                    <a:p>
                      <a:r>
                        <a:rPr lang="en-US" sz="2800" dirty="0"/>
                        <a:t>Tennessee</a:t>
                      </a:r>
                    </a:p>
                  </a:txBody>
                  <a:tcPr anchor="ctr"/>
                </a:tc>
                <a:tc>
                  <a:txBody>
                    <a:bodyPr/>
                    <a:lstStyle/>
                    <a:p>
                      <a:pPr algn="ctr"/>
                      <a:r>
                        <a:rPr lang="en-US" sz="2800" dirty="0"/>
                        <a:t>16.7%</a:t>
                      </a:r>
                    </a:p>
                  </a:txBody>
                  <a:tcPr anchor="ctr"/>
                </a:tc>
                <a:extLst>
                  <a:ext uri="{0D108BD9-81ED-4DB2-BD59-A6C34878D82A}">
                    <a16:rowId xmlns:a16="http://schemas.microsoft.com/office/drawing/2014/main" val="1327714314"/>
                  </a:ext>
                </a:extLst>
              </a:tr>
              <a:tr h="491789">
                <a:tc>
                  <a:txBody>
                    <a:bodyPr/>
                    <a:lstStyle/>
                    <a:p>
                      <a:endParaRPr lang="en-US" sz="2800"/>
                    </a:p>
                  </a:txBody>
                  <a:tcPr anchor="ctr"/>
                </a:tc>
                <a:tc>
                  <a:txBody>
                    <a:bodyPr/>
                    <a:lstStyle/>
                    <a:p>
                      <a:pPr algn="ctr"/>
                      <a:endParaRPr lang="en-US" sz="2800" dirty="0"/>
                    </a:p>
                  </a:txBody>
                  <a:tcPr anchor="ctr"/>
                </a:tc>
                <a:extLst>
                  <a:ext uri="{0D108BD9-81ED-4DB2-BD59-A6C34878D82A}">
                    <a16:rowId xmlns:a16="http://schemas.microsoft.com/office/drawing/2014/main" val="3356219566"/>
                  </a:ext>
                </a:extLst>
              </a:tr>
              <a:tr h="491789">
                <a:tc>
                  <a:txBody>
                    <a:bodyPr/>
                    <a:lstStyle/>
                    <a:p>
                      <a:r>
                        <a:rPr lang="en-US" sz="2800" dirty="0"/>
                        <a:t>United States</a:t>
                      </a:r>
                    </a:p>
                  </a:txBody>
                  <a:tcPr anchor="ctr"/>
                </a:tc>
                <a:tc>
                  <a:txBody>
                    <a:bodyPr/>
                    <a:lstStyle/>
                    <a:p>
                      <a:pPr algn="ctr"/>
                      <a:r>
                        <a:rPr lang="en-US" sz="2800" dirty="0"/>
                        <a:t>13.4%</a:t>
                      </a:r>
                    </a:p>
                  </a:txBody>
                  <a:tcPr anchor="ctr"/>
                </a:tc>
                <a:extLst>
                  <a:ext uri="{0D108BD9-81ED-4DB2-BD59-A6C34878D82A}">
                    <a16:rowId xmlns:a16="http://schemas.microsoft.com/office/drawing/2014/main" val="446546985"/>
                  </a:ext>
                </a:extLst>
              </a:tr>
            </a:tbl>
          </a:graphicData>
        </a:graphic>
      </p:graphicFrame>
      <p:sp>
        <p:nvSpPr>
          <p:cNvPr id="4" name="Slide Number Placeholder 3">
            <a:extLst>
              <a:ext uri="{FF2B5EF4-FFF2-40B4-BE49-F238E27FC236}">
                <a16:creationId xmlns:a16="http://schemas.microsoft.com/office/drawing/2014/main" id="{E585AA35-3450-7446-B934-74A8CBDAFB0C}"/>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6851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6517-7CEA-1D4A-9042-330E87AD2DB7}"/>
              </a:ext>
            </a:extLst>
          </p:cNvPr>
          <p:cNvSpPr>
            <a:spLocks noGrp="1"/>
          </p:cNvSpPr>
          <p:nvPr>
            <p:ph type="title"/>
          </p:nvPr>
        </p:nvSpPr>
        <p:spPr>
          <a:xfrm>
            <a:off x="739344" y="0"/>
            <a:ext cx="10515600" cy="1325563"/>
          </a:xfrm>
        </p:spPr>
        <p:txBody>
          <a:bodyPr/>
          <a:lstStyle/>
          <a:p>
            <a:r>
              <a:rPr lang="en-US" dirty="0">
                <a:solidFill>
                  <a:schemeClr val="bg1"/>
                </a:solidFill>
              </a:rPr>
              <a:t>Imp</a:t>
            </a:r>
            <a:r>
              <a:rPr lang="en-US" dirty="0"/>
              <a:t>ortant Questions:</a:t>
            </a:r>
          </a:p>
        </p:txBody>
      </p:sp>
      <p:sp>
        <p:nvSpPr>
          <p:cNvPr id="3" name="Content Placeholder 2">
            <a:extLst>
              <a:ext uri="{FF2B5EF4-FFF2-40B4-BE49-F238E27FC236}">
                <a16:creationId xmlns:a16="http://schemas.microsoft.com/office/drawing/2014/main" id="{F69603D6-B971-D740-A68F-B98C9571D59F}"/>
              </a:ext>
            </a:extLst>
          </p:cNvPr>
          <p:cNvSpPr>
            <a:spLocks noGrp="1"/>
          </p:cNvSpPr>
          <p:nvPr>
            <p:ph idx="1"/>
          </p:nvPr>
        </p:nvSpPr>
        <p:spPr>
          <a:xfrm>
            <a:off x="2815472" y="1325563"/>
            <a:ext cx="6742865" cy="4351338"/>
          </a:xfrm>
        </p:spPr>
        <p:txBody>
          <a:bodyPr>
            <a:normAutofit lnSpcReduction="10000"/>
          </a:bodyPr>
          <a:lstStyle/>
          <a:p>
            <a:r>
              <a:rPr lang="en-US" dirty="0"/>
              <a:t>What is the purpose of a minimum wage?</a:t>
            </a:r>
          </a:p>
          <a:p>
            <a:endParaRPr lang="en-US" dirty="0"/>
          </a:p>
          <a:p>
            <a:r>
              <a:rPr lang="en-US" dirty="0"/>
              <a:t>Why do we have one?</a:t>
            </a:r>
          </a:p>
          <a:p>
            <a:pPr marL="0" indent="0">
              <a:buNone/>
            </a:pPr>
            <a:endParaRPr lang="en-US" dirty="0"/>
          </a:p>
          <a:p>
            <a:r>
              <a:rPr lang="en-US" dirty="0"/>
              <a:t>What are the implications of having one?</a:t>
            </a:r>
          </a:p>
          <a:p>
            <a:pPr marL="0" indent="0">
              <a:buNone/>
            </a:pPr>
            <a:endParaRPr lang="en-US" dirty="0"/>
          </a:p>
          <a:p>
            <a:r>
              <a:rPr lang="en-US" dirty="0"/>
              <a:t>Should we have one?</a:t>
            </a:r>
          </a:p>
          <a:p>
            <a:endParaRPr lang="en-US" dirty="0"/>
          </a:p>
          <a:p>
            <a:r>
              <a:rPr lang="en-US" dirty="0"/>
              <a:t>How high should it be?</a:t>
            </a:r>
          </a:p>
        </p:txBody>
      </p:sp>
      <p:sp>
        <p:nvSpPr>
          <p:cNvPr id="4" name="Slide Number Placeholder 3">
            <a:extLst>
              <a:ext uri="{FF2B5EF4-FFF2-40B4-BE49-F238E27FC236}">
                <a16:creationId xmlns:a16="http://schemas.microsoft.com/office/drawing/2014/main" id="{37DDF084-D99F-8843-A368-BF9DD4D74BC2}"/>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716186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16B2-4457-9D44-A0BF-B4A297B6BBB4}"/>
              </a:ext>
            </a:extLst>
          </p:cNvPr>
          <p:cNvSpPr>
            <a:spLocks noGrp="1"/>
          </p:cNvSpPr>
          <p:nvPr>
            <p:ph type="title"/>
          </p:nvPr>
        </p:nvSpPr>
        <p:spPr>
          <a:xfrm>
            <a:off x="723896" y="0"/>
            <a:ext cx="10515600" cy="1325563"/>
          </a:xfrm>
        </p:spPr>
        <p:txBody>
          <a:bodyPr/>
          <a:lstStyle/>
          <a:p>
            <a:r>
              <a:rPr lang="en-US" dirty="0">
                <a:solidFill>
                  <a:schemeClr val="bg1"/>
                </a:solidFill>
              </a:rPr>
              <a:t>Min</a:t>
            </a:r>
            <a:r>
              <a:rPr lang="en-US" dirty="0"/>
              <a:t>imum Wage: Purpose</a:t>
            </a:r>
          </a:p>
        </p:txBody>
      </p:sp>
      <p:sp>
        <p:nvSpPr>
          <p:cNvPr id="3" name="Content Placeholder 2">
            <a:extLst>
              <a:ext uri="{FF2B5EF4-FFF2-40B4-BE49-F238E27FC236}">
                <a16:creationId xmlns:a16="http://schemas.microsoft.com/office/drawing/2014/main" id="{59380457-3C9F-3A49-9C57-F3CAAE03F5EE}"/>
              </a:ext>
            </a:extLst>
          </p:cNvPr>
          <p:cNvSpPr>
            <a:spLocks noGrp="1"/>
          </p:cNvSpPr>
          <p:nvPr>
            <p:ph idx="1"/>
          </p:nvPr>
        </p:nvSpPr>
        <p:spPr/>
        <p:txBody>
          <a:bodyPr/>
          <a:lstStyle/>
          <a:p>
            <a:r>
              <a:rPr lang="en-US" dirty="0"/>
              <a:t>International Labor Organization:</a:t>
            </a:r>
          </a:p>
          <a:p>
            <a:pPr marL="0" indent="0">
              <a:buNone/>
            </a:pPr>
            <a:endParaRPr lang="en-US" dirty="0"/>
          </a:p>
          <a:p>
            <a:pPr lvl="1"/>
            <a:r>
              <a:rPr lang="en-US" dirty="0"/>
              <a:t>The purpose of minimum wages is to </a:t>
            </a:r>
            <a:r>
              <a:rPr lang="en-US" b="1" dirty="0"/>
              <a:t>protect workers against unduly low pay</a:t>
            </a:r>
            <a:r>
              <a:rPr lang="en-US" dirty="0"/>
              <a:t>. They help </a:t>
            </a:r>
            <a:r>
              <a:rPr lang="en-US" b="1" dirty="0"/>
              <a:t>ensure a just and equitable share </a:t>
            </a:r>
            <a:r>
              <a:rPr lang="en-US" dirty="0"/>
              <a:t>of the fruits of progress to all, and a minimum </a:t>
            </a:r>
            <a:r>
              <a:rPr lang="en-US" b="1" dirty="0"/>
              <a:t>living wage </a:t>
            </a:r>
            <a:r>
              <a:rPr lang="en-US" dirty="0"/>
              <a:t>to all who are employed and in need of such protection. </a:t>
            </a:r>
          </a:p>
          <a:p>
            <a:pPr marL="457200" lvl="1" indent="0">
              <a:buNone/>
            </a:pPr>
            <a:endParaRPr lang="en-US" dirty="0"/>
          </a:p>
          <a:p>
            <a:pPr lvl="1"/>
            <a:r>
              <a:rPr lang="en-US" dirty="0"/>
              <a:t>Minimum wages can also be one element of a policy to </a:t>
            </a:r>
            <a:r>
              <a:rPr lang="en-US" b="1" dirty="0"/>
              <a:t>overcome poverty </a:t>
            </a:r>
            <a:r>
              <a:rPr lang="en-US" dirty="0"/>
              <a:t>and </a:t>
            </a:r>
            <a:r>
              <a:rPr lang="en-US" b="1" dirty="0"/>
              <a:t>reduce inequality</a:t>
            </a:r>
            <a:r>
              <a:rPr lang="en-US" dirty="0"/>
              <a:t>, including those between men and women, by promoting the right to equal remuneration for work of equal value.</a:t>
            </a:r>
          </a:p>
          <a:p>
            <a:pPr lvl="1"/>
            <a:endParaRPr lang="en-US" dirty="0"/>
          </a:p>
        </p:txBody>
      </p:sp>
      <p:sp>
        <p:nvSpPr>
          <p:cNvPr id="4" name="Slide Number Placeholder 3">
            <a:extLst>
              <a:ext uri="{FF2B5EF4-FFF2-40B4-BE49-F238E27FC236}">
                <a16:creationId xmlns:a16="http://schemas.microsoft.com/office/drawing/2014/main" id="{F4CCF0CD-EDBC-934F-A045-899A7CA8CA9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047218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872124" y="0"/>
            <a:ext cx="10515600" cy="1325563"/>
          </a:xfrm>
        </p:spPr>
        <p:txBody>
          <a:bodyPr/>
          <a:lstStyle/>
          <a:p>
            <a:r>
              <a:rPr lang="en-US" dirty="0">
                <a:solidFill>
                  <a:schemeClr val="bg1"/>
                </a:solidFill>
              </a:rPr>
              <a:t>Ori</a:t>
            </a:r>
            <a:r>
              <a:rPr lang="en-US" dirty="0"/>
              <a:t>gin Story: The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Minimum wages</a:t>
            </a:r>
          </a:p>
          <a:p>
            <a:r>
              <a:rPr lang="en-US" dirty="0"/>
              <a:t>Social Security</a:t>
            </a:r>
          </a:p>
          <a:p>
            <a:r>
              <a:rPr lang="en-US" dirty="0"/>
              <a:t>Unemployment</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380203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1D81-6913-1642-A500-44489D5DA8C1}"/>
              </a:ext>
            </a:extLst>
          </p:cNvPr>
          <p:cNvSpPr>
            <a:spLocks noGrp="1"/>
          </p:cNvSpPr>
          <p:nvPr>
            <p:ph type="title"/>
          </p:nvPr>
        </p:nvSpPr>
        <p:spPr>
          <a:xfrm>
            <a:off x="748749" y="0"/>
            <a:ext cx="10515600" cy="1325563"/>
          </a:xfrm>
        </p:spPr>
        <p:txBody>
          <a:bodyPr/>
          <a:lstStyle/>
          <a:p>
            <a:r>
              <a:rPr lang="en-US" dirty="0">
                <a:solidFill>
                  <a:schemeClr val="bg1"/>
                </a:solidFill>
              </a:rPr>
              <a:t>Fair</a:t>
            </a:r>
            <a:r>
              <a:rPr lang="en-US" dirty="0"/>
              <a:t> Labor Standards Act of 1938</a:t>
            </a:r>
          </a:p>
        </p:txBody>
      </p:sp>
      <p:sp>
        <p:nvSpPr>
          <p:cNvPr id="3" name="Content Placeholder 2">
            <a:extLst>
              <a:ext uri="{FF2B5EF4-FFF2-40B4-BE49-F238E27FC236}">
                <a16:creationId xmlns:a16="http://schemas.microsoft.com/office/drawing/2014/main" id="{3D7FAE85-A6E2-B54A-9F60-3BBB4A9663F3}"/>
              </a:ext>
            </a:extLst>
          </p:cNvPr>
          <p:cNvSpPr>
            <a:spLocks noGrp="1"/>
          </p:cNvSpPr>
          <p:nvPr>
            <p:ph idx="1"/>
          </p:nvPr>
        </p:nvSpPr>
        <p:spPr/>
        <p:txBody>
          <a:bodyPr/>
          <a:lstStyle/>
          <a:p>
            <a:r>
              <a:rPr lang="en-US" dirty="0"/>
              <a:t>Minimum wage: $0.25 – raised 22 times</a:t>
            </a:r>
          </a:p>
          <a:p>
            <a:r>
              <a:rPr lang="en-US" dirty="0"/>
              <a:t>“Covered” only about 23% of workers at the time.</a:t>
            </a:r>
          </a:p>
          <a:p>
            <a:pPr lvl="1"/>
            <a:r>
              <a:rPr lang="en-US" dirty="0"/>
              <a:t>The law did not apply universally.</a:t>
            </a:r>
          </a:p>
          <a:p>
            <a:pPr lvl="1"/>
            <a:r>
              <a:rPr lang="en-US" dirty="0"/>
              <a:t>11 million out of 48 million gainful workers were covered.</a:t>
            </a:r>
          </a:p>
          <a:p>
            <a:pPr lvl="1"/>
            <a:r>
              <a:rPr lang="en-US" dirty="0"/>
              <a:t>The provisions of the Act affect employees who are engaged in (interstate) commerce or the production of goods for (interstate) commerce.</a:t>
            </a:r>
          </a:p>
          <a:p>
            <a:pPr lvl="1"/>
            <a:r>
              <a:rPr lang="en-US" dirty="0"/>
              <a:t>Not covered were:</a:t>
            </a:r>
          </a:p>
          <a:p>
            <a:pPr lvl="2"/>
            <a:r>
              <a:rPr lang="en-US" dirty="0"/>
              <a:t>Farm labor, retail trade, domestic and personal service, governmental service, or the self-employed.</a:t>
            </a:r>
          </a:p>
        </p:txBody>
      </p:sp>
      <p:sp>
        <p:nvSpPr>
          <p:cNvPr id="4" name="Slide Number Placeholder 3">
            <a:extLst>
              <a:ext uri="{FF2B5EF4-FFF2-40B4-BE49-F238E27FC236}">
                <a16:creationId xmlns:a16="http://schemas.microsoft.com/office/drawing/2014/main" id="{733BB985-4F12-5347-8029-A582D347A1DD}"/>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E500B279-9D88-2B4A-9B95-DDCB91D1317F}"/>
              </a:ext>
            </a:extLst>
          </p:cNvPr>
          <p:cNvSpPr txBox="1"/>
          <p:nvPr/>
        </p:nvSpPr>
        <p:spPr>
          <a:xfrm>
            <a:off x="6874113" y="6456851"/>
            <a:ext cx="4797275" cy="276999"/>
          </a:xfrm>
          <a:prstGeom prst="rect">
            <a:avLst/>
          </a:prstGeom>
          <a:noFill/>
        </p:spPr>
        <p:txBody>
          <a:bodyPr wrap="none" rtlCol="0">
            <a:spAutoFit/>
          </a:bodyPr>
          <a:lstStyle/>
          <a:p>
            <a:r>
              <a:rPr lang="en-US" sz="1200" dirty="0"/>
              <a:t>Source: Daugherty, The Economic Coverage of the Fair Labor Standards Act</a:t>
            </a:r>
          </a:p>
        </p:txBody>
      </p:sp>
    </p:spTree>
    <p:extLst>
      <p:ext uri="{BB962C8B-B14F-4D97-AF65-F5344CB8AC3E}">
        <p14:creationId xmlns:p14="http://schemas.microsoft.com/office/powerpoint/2010/main" val="164906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41% (12.18 to 7.25)</a:t>
            </a:r>
          </a:p>
          <a:p>
            <a:pPr lvl="1"/>
            <a:r>
              <a:rPr lang="en-US" sz="2800" dirty="0"/>
              <a:t>Or, in 1968, was 69%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925688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02F4-40B0-5D41-80D0-6F7F4C21795A}"/>
              </a:ext>
            </a:extLst>
          </p:cNvPr>
          <p:cNvSpPr>
            <a:spLocks noGrp="1"/>
          </p:cNvSpPr>
          <p:nvPr>
            <p:ph type="title"/>
          </p:nvPr>
        </p:nvSpPr>
        <p:spPr>
          <a:xfrm>
            <a:off x="728472" y="0"/>
            <a:ext cx="10515600" cy="1325563"/>
          </a:xfrm>
        </p:spPr>
        <p:txBody>
          <a:bodyPr/>
          <a:lstStyle/>
          <a:p>
            <a:r>
              <a:rPr lang="en-US" dirty="0">
                <a:solidFill>
                  <a:schemeClr val="bg1"/>
                </a:solidFill>
              </a:rPr>
              <a:t>Effe</a:t>
            </a:r>
            <a:r>
              <a:rPr lang="en-US" dirty="0"/>
              <a:t>cts of 1966 Increase in Min Wage Coverage</a:t>
            </a:r>
          </a:p>
        </p:txBody>
      </p:sp>
      <p:pic>
        <p:nvPicPr>
          <p:cNvPr id="8" name="Content Placeholder 7" descr="Chart, line chart&#10;&#10;Description automatically generated">
            <a:extLst>
              <a:ext uri="{FF2B5EF4-FFF2-40B4-BE49-F238E27FC236}">
                <a16:creationId xmlns:a16="http://schemas.microsoft.com/office/drawing/2014/main" id="{76D5BDFC-0EEA-9740-9080-E583ADC0DCBC}"/>
              </a:ext>
            </a:extLst>
          </p:cNvPr>
          <p:cNvPicPr>
            <a:picLocks noGrp="1" noChangeAspect="1"/>
          </p:cNvPicPr>
          <p:nvPr>
            <p:ph idx="1"/>
          </p:nvPr>
        </p:nvPicPr>
        <p:blipFill>
          <a:blip r:embed="rId2"/>
          <a:stretch>
            <a:fillRect/>
          </a:stretch>
        </p:blipFill>
        <p:spPr>
          <a:xfrm>
            <a:off x="853911" y="1094982"/>
            <a:ext cx="7263108" cy="5135244"/>
          </a:xfrm>
        </p:spPr>
      </p:pic>
      <p:sp>
        <p:nvSpPr>
          <p:cNvPr id="4" name="Slide Number Placeholder 3">
            <a:extLst>
              <a:ext uri="{FF2B5EF4-FFF2-40B4-BE49-F238E27FC236}">
                <a16:creationId xmlns:a16="http://schemas.microsoft.com/office/drawing/2014/main" id="{F5DD43D3-279E-064F-9325-AE79B9D22F5E}"/>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3" name="TextBox 2">
            <a:extLst>
              <a:ext uri="{FF2B5EF4-FFF2-40B4-BE49-F238E27FC236}">
                <a16:creationId xmlns:a16="http://schemas.microsoft.com/office/drawing/2014/main" id="{C3342C60-6536-B445-8102-627D038916AF}"/>
              </a:ext>
            </a:extLst>
          </p:cNvPr>
          <p:cNvSpPr txBox="1"/>
          <p:nvPr/>
        </p:nvSpPr>
        <p:spPr>
          <a:xfrm>
            <a:off x="8242458" y="1582340"/>
            <a:ext cx="3272947" cy="3693319"/>
          </a:xfrm>
          <a:prstGeom prst="rect">
            <a:avLst/>
          </a:prstGeom>
          <a:noFill/>
        </p:spPr>
        <p:txBody>
          <a:bodyPr wrap="none" rtlCol="0">
            <a:spAutoFit/>
          </a:bodyPr>
          <a:lstStyle/>
          <a:p>
            <a:r>
              <a:rPr lang="en-US" dirty="0"/>
              <a:t>Added coverage for agriculture</a:t>
            </a:r>
          </a:p>
          <a:p>
            <a:r>
              <a:rPr lang="en-US" dirty="0"/>
              <a:t>restaurants, nursing homes, </a:t>
            </a:r>
          </a:p>
          <a:p>
            <a:r>
              <a:rPr lang="en-US" dirty="0"/>
              <a:t>and other services.</a:t>
            </a:r>
          </a:p>
          <a:p>
            <a:endParaRPr lang="en-US" dirty="0"/>
          </a:p>
          <a:p>
            <a:r>
              <a:rPr lang="en-US" dirty="0"/>
              <a:t>These industries employed</a:t>
            </a:r>
          </a:p>
          <a:p>
            <a:r>
              <a:rPr lang="en-US" dirty="0"/>
              <a:t>1/3 of Black workers at the time.</a:t>
            </a:r>
          </a:p>
          <a:p>
            <a:endParaRPr lang="en-US" dirty="0"/>
          </a:p>
          <a:p>
            <a:r>
              <a:rPr lang="en-US" dirty="0"/>
              <a:t>Graph is the effect on wages</a:t>
            </a:r>
          </a:p>
          <a:p>
            <a:r>
              <a:rPr lang="en-US" dirty="0"/>
              <a:t>within these industries.</a:t>
            </a:r>
          </a:p>
          <a:p>
            <a:endParaRPr lang="en-US" dirty="0"/>
          </a:p>
          <a:p>
            <a:r>
              <a:rPr lang="en-US" dirty="0"/>
              <a:t>This explains 20% of reduced</a:t>
            </a:r>
          </a:p>
          <a:p>
            <a:r>
              <a:rPr lang="en-US" dirty="0"/>
              <a:t>Black-White wage gap during the</a:t>
            </a:r>
          </a:p>
          <a:p>
            <a:r>
              <a:rPr lang="en-US" dirty="0"/>
              <a:t>Civil Rights Era.</a:t>
            </a:r>
          </a:p>
        </p:txBody>
      </p:sp>
    </p:spTree>
    <p:extLst>
      <p:ext uri="{BB962C8B-B14F-4D97-AF65-F5344CB8AC3E}">
        <p14:creationId xmlns:p14="http://schemas.microsoft.com/office/powerpoint/2010/main" val="446325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C969-5C9C-DF4B-9B89-6E110424DCF4}"/>
              </a:ext>
            </a:extLst>
          </p:cNvPr>
          <p:cNvSpPr>
            <a:spLocks noGrp="1"/>
          </p:cNvSpPr>
          <p:nvPr>
            <p:ph type="title"/>
          </p:nvPr>
        </p:nvSpPr>
        <p:spPr>
          <a:xfrm>
            <a:off x="763044" y="0"/>
            <a:ext cx="10515600" cy="1325563"/>
          </a:xfrm>
        </p:spPr>
        <p:txBody>
          <a:bodyPr/>
          <a:lstStyle/>
          <a:p>
            <a:r>
              <a:rPr lang="en-US" dirty="0">
                <a:solidFill>
                  <a:schemeClr val="bg1"/>
                </a:solidFill>
              </a:rPr>
              <a:t>Sho</a:t>
            </a:r>
            <a:r>
              <a:rPr lang="en-US" dirty="0"/>
              <a:t>uld There be A Federal Minimum Wage?</a:t>
            </a:r>
          </a:p>
        </p:txBody>
      </p:sp>
      <p:sp>
        <p:nvSpPr>
          <p:cNvPr id="3" name="Content Placeholder 2">
            <a:extLst>
              <a:ext uri="{FF2B5EF4-FFF2-40B4-BE49-F238E27FC236}">
                <a16:creationId xmlns:a16="http://schemas.microsoft.com/office/drawing/2014/main" id="{87736BC0-F589-8B43-AA43-E999B5C3504F}"/>
              </a:ext>
            </a:extLst>
          </p:cNvPr>
          <p:cNvSpPr>
            <a:spLocks noGrp="1"/>
          </p:cNvSpPr>
          <p:nvPr>
            <p:ph idx="1"/>
          </p:nvPr>
        </p:nvSpPr>
        <p:spPr>
          <a:xfrm>
            <a:off x="838199" y="1570730"/>
            <a:ext cx="11177751" cy="4351338"/>
          </a:xfrm>
        </p:spPr>
        <p:txBody>
          <a:bodyPr>
            <a:normAutofit fontScale="92500" lnSpcReduction="10000"/>
          </a:bodyPr>
          <a:lstStyle/>
          <a:p>
            <a:r>
              <a:rPr lang="en-US" dirty="0"/>
              <a:t>Abolish a Federal minimum wage?</a:t>
            </a:r>
          </a:p>
          <a:p>
            <a:pPr marL="0" indent="0">
              <a:buNone/>
            </a:pPr>
            <a:endParaRPr lang="en-US" dirty="0"/>
          </a:p>
          <a:p>
            <a:pPr lvl="1"/>
            <a:r>
              <a:rPr lang="en-US" b="1" dirty="0"/>
              <a:t>Argument in favor</a:t>
            </a:r>
            <a:r>
              <a:rPr lang="en-US" dirty="0"/>
              <a:t>: </a:t>
            </a:r>
          </a:p>
          <a:p>
            <a:pPr lvl="2"/>
            <a:r>
              <a:rPr lang="en-US" dirty="0"/>
              <a:t>Cost of living differs across states.</a:t>
            </a:r>
          </a:p>
          <a:p>
            <a:pPr marL="457200" lvl="1" indent="0">
              <a:buNone/>
            </a:pPr>
            <a:endParaRPr lang="en-US" dirty="0"/>
          </a:p>
          <a:p>
            <a:pPr lvl="1"/>
            <a:r>
              <a:rPr lang="en-US" b="1" i="1" dirty="0"/>
              <a:t>Arguments against</a:t>
            </a:r>
            <a:r>
              <a:rPr lang="en-US" dirty="0"/>
              <a:t>:</a:t>
            </a:r>
          </a:p>
          <a:p>
            <a:pPr lvl="2"/>
            <a:r>
              <a:rPr lang="en-US" dirty="0"/>
              <a:t>Could result in very different living standards across states.</a:t>
            </a:r>
          </a:p>
          <a:p>
            <a:pPr lvl="2"/>
            <a:r>
              <a:rPr lang="en-US" dirty="0"/>
              <a:t>Racial differences are a particular concern.</a:t>
            </a:r>
          </a:p>
          <a:p>
            <a:pPr lvl="2"/>
            <a:r>
              <a:rPr lang="en-US" dirty="0"/>
              <a:t>Monopsony in the labor market.</a:t>
            </a:r>
          </a:p>
          <a:p>
            <a:pPr marL="914400" lvl="2" indent="0">
              <a:buNone/>
            </a:pPr>
            <a:endParaRPr lang="en-US" dirty="0"/>
          </a:p>
          <a:p>
            <a:r>
              <a:rPr lang="en-US" dirty="0"/>
              <a:t>30% of labor force will already be under a $15 min wage by 2025.</a:t>
            </a:r>
          </a:p>
          <a:p>
            <a:pPr lvl="1"/>
            <a:r>
              <a:rPr lang="en-US" dirty="0"/>
              <a:t>California, Connecticut, Illinois, Maryland, Massachusetts, New Jersey, New York</a:t>
            </a:r>
          </a:p>
        </p:txBody>
      </p:sp>
      <p:sp>
        <p:nvSpPr>
          <p:cNvPr id="4" name="Slide Number Placeholder 3">
            <a:extLst>
              <a:ext uri="{FF2B5EF4-FFF2-40B4-BE49-F238E27FC236}">
                <a16:creationId xmlns:a16="http://schemas.microsoft.com/office/drawing/2014/main" id="{CF909981-4B66-854B-8F33-A6CDCCF52133}"/>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70937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53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585+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301557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5673-6DC5-E14A-9C89-AE021322F2FC}"/>
              </a:ext>
            </a:extLst>
          </p:cNvPr>
          <p:cNvSpPr>
            <a:spLocks noGrp="1"/>
          </p:cNvSpPr>
          <p:nvPr>
            <p:ph type="title"/>
          </p:nvPr>
        </p:nvSpPr>
        <p:spPr/>
        <p:txBody>
          <a:bodyPr/>
          <a:lstStyle/>
          <a:p>
            <a:r>
              <a:rPr lang="en-US" dirty="0">
                <a:solidFill>
                  <a:schemeClr val="bg1"/>
                </a:solidFill>
              </a:rPr>
              <a:t>Sta</a:t>
            </a:r>
            <a:r>
              <a:rPr lang="en-US" dirty="0"/>
              <a:t>tes and Local Gov’ts are Raising Min Wages</a:t>
            </a:r>
          </a:p>
        </p:txBody>
      </p:sp>
      <p:pic>
        <p:nvPicPr>
          <p:cNvPr id="6" name="Content Placeholder 5">
            <a:extLst>
              <a:ext uri="{FF2B5EF4-FFF2-40B4-BE49-F238E27FC236}">
                <a16:creationId xmlns:a16="http://schemas.microsoft.com/office/drawing/2014/main" id="{0127207F-CA94-834E-B9F2-7F8CED4B4A4D}"/>
              </a:ext>
            </a:extLst>
          </p:cNvPr>
          <p:cNvPicPr>
            <a:picLocks noGrp="1" noChangeAspect="1"/>
          </p:cNvPicPr>
          <p:nvPr>
            <p:ph idx="1"/>
          </p:nvPr>
        </p:nvPicPr>
        <p:blipFill>
          <a:blip r:embed="rId3" r:link="rId4"/>
          <a:srcRect/>
          <a:stretch>
            <a:fillRect/>
          </a:stretch>
        </p:blipFill>
        <p:spPr>
          <a:xfrm>
            <a:off x="2472018" y="992097"/>
            <a:ext cx="7247963" cy="5238129"/>
          </a:xfrm>
        </p:spPr>
      </p:pic>
      <p:sp>
        <p:nvSpPr>
          <p:cNvPr id="4" name="Slide Number Placeholder 3">
            <a:extLst>
              <a:ext uri="{FF2B5EF4-FFF2-40B4-BE49-F238E27FC236}">
                <a16:creationId xmlns:a16="http://schemas.microsoft.com/office/drawing/2014/main" id="{3AE248CD-3B39-2A48-BE46-7C6B1C24A56B}"/>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18062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EE9-5A6F-2248-A777-6F7023260553}"/>
              </a:ext>
            </a:extLst>
          </p:cNvPr>
          <p:cNvSpPr>
            <a:spLocks noGrp="1"/>
          </p:cNvSpPr>
          <p:nvPr>
            <p:ph type="title"/>
          </p:nvPr>
        </p:nvSpPr>
        <p:spPr>
          <a:xfrm>
            <a:off x="990600" y="0"/>
            <a:ext cx="10515600" cy="1325563"/>
          </a:xfrm>
        </p:spPr>
        <p:txBody>
          <a:bodyPr/>
          <a:lstStyle/>
          <a:p>
            <a:r>
              <a:rPr lang="en-US" dirty="0">
                <a:solidFill>
                  <a:schemeClr val="bg1"/>
                </a:solidFill>
              </a:rPr>
              <a:t>Co</a:t>
            </a:r>
            <a:r>
              <a:rPr lang="en-US" dirty="0"/>
              <a:t>mmon View of Minimum Wage</a:t>
            </a:r>
          </a:p>
        </p:txBody>
      </p:sp>
      <p:sp>
        <p:nvSpPr>
          <p:cNvPr id="3" name="Content Placeholder 2">
            <a:extLst>
              <a:ext uri="{FF2B5EF4-FFF2-40B4-BE49-F238E27FC236}">
                <a16:creationId xmlns:a16="http://schemas.microsoft.com/office/drawing/2014/main" id="{61267F8D-61AC-614F-A1CF-EE25FE39263F}"/>
              </a:ext>
            </a:extLst>
          </p:cNvPr>
          <p:cNvSpPr>
            <a:spLocks noGrp="1"/>
          </p:cNvSpPr>
          <p:nvPr>
            <p:ph idx="1"/>
          </p:nvPr>
        </p:nvSpPr>
        <p:spPr/>
        <p:txBody>
          <a:bodyPr/>
          <a:lstStyle/>
          <a:p>
            <a:r>
              <a:rPr lang="en-US" dirty="0"/>
              <a:t>Wages go up.</a:t>
            </a:r>
          </a:p>
          <a:p>
            <a:r>
              <a:rPr lang="en-US" dirty="0"/>
              <a:t>Labor costs go up.</a:t>
            </a:r>
          </a:p>
          <a:p>
            <a:r>
              <a:rPr lang="en-US" dirty="0"/>
              <a:t>Employment falls and Unemployment increases.</a:t>
            </a:r>
          </a:p>
          <a:p>
            <a:endParaRPr lang="en-US" dirty="0"/>
          </a:p>
          <a:p>
            <a:r>
              <a:rPr lang="en-US" dirty="0"/>
              <a:t>Bottom line: are the increased wages worth the drop in employment?</a:t>
            </a:r>
          </a:p>
          <a:p>
            <a:endParaRPr lang="en-US" dirty="0"/>
          </a:p>
          <a:p>
            <a:r>
              <a:rPr lang="en-US" dirty="0"/>
              <a:t>This is a very SIMPLE view of the minimum wage.</a:t>
            </a:r>
          </a:p>
          <a:p>
            <a:pPr lvl="1"/>
            <a:r>
              <a:rPr lang="en-US" dirty="0"/>
              <a:t>Economics is complicated.</a:t>
            </a:r>
          </a:p>
        </p:txBody>
      </p:sp>
      <p:sp>
        <p:nvSpPr>
          <p:cNvPr id="4" name="Slide Number Placeholder 3">
            <a:extLst>
              <a:ext uri="{FF2B5EF4-FFF2-40B4-BE49-F238E27FC236}">
                <a16:creationId xmlns:a16="http://schemas.microsoft.com/office/drawing/2014/main" id="{39E02039-0B0C-E14B-A37D-6147F752D19A}"/>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425724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6FCFD7-11A0-4732-8302-47AA7F168158}"/>
              </a:ext>
            </a:extLst>
          </p:cNvPr>
          <p:cNvSpPr>
            <a:spLocks noGrp="1"/>
          </p:cNvSpPr>
          <p:nvPr>
            <p:ph type="title"/>
          </p:nvPr>
        </p:nvSpPr>
        <p:spPr/>
        <p:txBody>
          <a:bodyPr/>
          <a:lstStyle/>
          <a:p>
            <a:r>
              <a:rPr lang="en-US" dirty="0"/>
              <a:t>How Much Unemployment will the MW Create?</a:t>
            </a:r>
          </a:p>
        </p:txBody>
      </p:sp>
      <p:sp>
        <p:nvSpPr>
          <p:cNvPr id="6" name="Text Placeholder 5">
            <a:extLst>
              <a:ext uri="{FF2B5EF4-FFF2-40B4-BE49-F238E27FC236}">
                <a16:creationId xmlns:a16="http://schemas.microsoft.com/office/drawing/2014/main" id="{6AB951A5-4FEA-46B7-9087-3FC1E20ABDC2}"/>
              </a:ext>
            </a:extLst>
          </p:cNvPr>
          <p:cNvSpPr>
            <a:spLocks noGrp="1"/>
          </p:cNvSpPr>
          <p:nvPr>
            <p:ph type="body" idx="1"/>
          </p:nvPr>
        </p:nvSpPr>
        <p:spPr/>
        <p:txBody>
          <a:bodyPr/>
          <a:lstStyle/>
          <a:p>
            <a:r>
              <a:rPr lang="en-US" dirty="0"/>
              <a:t>Very Elastic Supply and Demand</a:t>
            </a:r>
          </a:p>
        </p:txBody>
      </p:sp>
      <p:sp>
        <p:nvSpPr>
          <p:cNvPr id="8" name="Text Placeholder 7">
            <a:extLst>
              <a:ext uri="{FF2B5EF4-FFF2-40B4-BE49-F238E27FC236}">
                <a16:creationId xmlns:a16="http://schemas.microsoft.com/office/drawing/2014/main" id="{227DE455-EBDA-4658-B1A1-593BD40E0F78}"/>
              </a:ext>
            </a:extLst>
          </p:cNvPr>
          <p:cNvSpPr>
            <a:spLocks noGrp="1"/>
          </p:cNvSpPr>
          <p:nvPr>
            <p:ph type="body" sz="quarter" idx="3"/>
          </p:nvPr>
        </p:nvSpPr>
        <p:spPr/>
        <p:txBody>
          <a:bodyPr/>
          <a:lstStyle/>
          <a:p>
            <a:r>
              <a:rPr lang="en-US" dirty="0"/>
              <a:t>Very Inelastic Supply and Demand</a:t>
            </a:r>
          </a:p>
        </p:txBody>
      </p:sp>
      <p:sp>
        <p:nvSpPr>
          <p:cNvPr id="4" name="Slide Number Placeholder 3">
            <a:extLst>
              <a:ext uri="{FF2B5EF4-FFF2-40B4-BE49-F238E27FC236}">
                <a16:creationId xmlns:a16="http://schemas.microsoft.com/office/drawing/2014/main" id="{86E5450D-E2A6-4B9C-971F-6B893D76D52D}"/>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16" name="Content Placeholder 15">
            <a:extLst>
              <a:ext uri="{FF2B5EF4-FFF2-40B4-BE49-F238E27FC236}">
                <a16:creationId xmlns:a16="http://schemas.microsoft.com/office/drawing/2014/main" id="{A16F0A41-048F-48B8-9B87-2F7BF9AD25CF}"/>
              </a:ext>
            </a:extLst>
          </p:cNvPr>
          <p:cNvPicPr>
            <a:picLocks noGrp="1" noChangeAspect="1"/>
          </p:cNvPicPr>
          <p:nvPr>
            <p:ph sz="half" idx="2"/>
          </p:nvPr>
        </p:nvPicPr>
        <p:blipFill>
          <a:blip r:embed="rId2"/>
          <a:stretch>
            <a:fillRect/>
          </a:stretch>
        </p:blipFill>
        <p:spPr>
          <a:xfrm>
            <a:off x="839788" y="2737741"/>
            <a:ext cx="5157787" cy="3219256"/>
          </a:xfrm>
          <a:prstGeom prst="rect">
            <a:avLst/>
          </a:prstGeom>
        </p:spPr>
      </p:pic>
      <p:pic>
        <p:nvPicPr>
          <p:cNvPr id="19" name="Content Placeholder 18">
            <a:extLst>
              <a:ext uri="{FF2B5EF4-FFF2-40B4-BE49-F238E27FC236}">
                <a16:creationId xmlns:a16="http://schemas.microsoft.com/office/drawing/2014/main" id="{E2EBCF9E-99DD-4AF8-A92E-B0AF7B914DC1}"/>
              </a:ext>
            </a:extLst>
          </p:cNvPr>
          <p:cNvPicPr>
            <a:picLocks noGrp="1" noChangeAspect="1"/>
          </p:cNvPicPr>
          <p:nvPr>
            <p:ph sz="quarter" idx="4"/>
          </p:nvPr>
        </p:nvPicPr>
        <p:blipFill>
          <a:blip r:embed="rId3"/>
          <a:stretch>
            <a:fillRect/>
          </a:stretch>
        </p:blipFill>
        <p:spPr>
          <a:xfrm>
            <a:off x="6174931" y="2505075"/>
            <a:ext cx="5177725" cy="3684588"/>
          </a:xfrm>
          <a:prstGeom prst="rect">
            <a:avLst/>
          </a:prstGeom>
        </p:spPr>
      </p:pic>
    </p:spTree>
    <p:extLst>
      <p:ext uri="{BB962C8B-B14F-4D97-AF65-F5344CB8AC3E}">
        <p14:creationId xmlns:p14="http://schemas.microsoft.com/office/powerpoint/2010/main" val="42239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BADE46-B511-4B2D-B893-A022953653A7}"/>
              </a:ext>
            </a:extLst>
          </p:cNvPr>
          <p:cNvSpPr>
            <a:spLocks noGrp="1"/>
          </p:cNvSpPr>
          <p:nvPr>
            <p:ph type="title"/>
          </p:nvPr>
        </p:nvSpPr>
        <p:spPr/>
        <p:txBody>
          <a:bodyPr/>
          <a:lstStyle/>
          <a:p>
            <a:r>
              <a:rPr lang="en-US" dirty="0">
                <a:solidFill>
                  <a:schemeClr val="bg1"/>
                </a:solidFill>
              </a:rPr>
              <a:t>Em</a:t>
            </a:r>
            <a:r>
              <a:rPr lang="en-US" dirty="0"/>
              <a:t>pirical Evidence</a:t>
            </a:r>
          </a:p>
        </p:txBody>
      </p:sp>
      <p:sp>
        <p:nvSpPr>
          <p:cNvPr id="9" name="Content Placeholder 8">
            <a:extLst>
              <a:ext uri="{FF2B5EF4-FFF2-40B4-BE49-F238E27FC236}">
                <a16:creationId xmlns:a16="http://schemas.microsoft.com/office/drawing/2014/main" id="{3479DB23-7160-4761-A90D-A54496453DE6}"/>
              </a:ext>
            </a:extLst>
          </p:cNvPr>
          <p:cNvSpPr>
            <a:spLocks noGrp="1"/>
          </p:cNvSpPr>
          <p:nvPr>
            <p:ph idx="1"/>
          </p:nvPr>
        </p:nvSpPr>
        <p:spPr>
          <a:xfrm>
            <a:off x="838200" y="1570730"/>
            <a:ext cx="10515600" cy="4351338"/>
          </a:xfrm>
        </p:spPr>
        <p:txBody>
          <a:bodyPr>
            <a:normAutofit fontScale="77500" lnSpcReduction="20000"/>
          </a:bodyPr>
          <a:lstStyle/>
          <a:p>
            <a:pPr>
              <a:lnSpc>
                <a:spcPct val="125000"/>
              </a:lnSpc>
            </a:pPr>
            <a:r>
              <a:rPr lang="en-US" sz="2600" b="0" dirty="0" err="1"/>
              <a:t>Belman</a:t>
            </a:r>
            <a:r>
              <a:rPr lang="en-US" sz="2600" b="0" dirty="0"/>
              <a:t> and Wolfson perform </a:t>
            </a:r>
            <a:r>
              <a:rPr lang="en-US" sz="2600" dirty="0"/>
              <a:t>meta-analysis</a:t>
            </a:r>
            <a:r>
              <a:rPr lang="en-US" sz="2600" b="0" dirty="0"/>
              <a:t> combining results from 23 different studies that present their results in the same units (employment or hours of employment) and that report estimates for elasticities and their standard errors, and obtain 439 point estimates. </a:t>
            </a:r>
          </a:p>
          <a:p>
            <a:pPr>
              <a:lnSpc>
                <a:spcPct val="125000"/>
              </a:lnSpc>
            </a:pPr>
            <a:r>
              <a:rPr lang="en-US" sz="2600" b="0" dirty="0"/>
              <a:t>They find that once a correction for the publication bias and article-specific effects are incorporated, </a:t>
            </a:r>
            <a:r>
              <a:rPr lang="en-US" sz="2600" b="0" dirty="0">
                <a:solidFill>
                  <a:srgbClr val="C00000"/>
                </a:solidFill>
              </a:rPr>
              <a:t>overall elasticities for the United States are statistically insignificant or are very close to zero and hence not economically meaningful. </a:t>
            </a:r>
            <a:r>
              <a:rPr lang="en-US" sz="2600" b="0" dirty="0"/>
              <a:t>This result is true even when restricting the focus to teenagers and young adults. </a:t>
            </a:r>
          </a:p>
          <a:p>
            <a:pPr>
              <a:lnSpc>
                <a:spcPct val="125000"/>
              </a:lnSpc>
            </a:pPr>
            <a:r>
              <a:rPr lang="en-US" sz="2600" b="0" dirty="0"/>
              <a:t>More precisely, they find that a 10 percent increase in the minimum wage is associated with a reduction in employment or hours of employment between −0.0 and −2.6 percent but less than half of the estimates are statistically significant.</a:t>
            </a:r>
          </a:p>
          <a:p>
            <a:pPr>
              <a:lnSpc>
                <a:spcPct val="125000"/>
              </a:lnSpc>
            </a:pPr>
            <a:r>
              <a:rPr lang="en-US" sz="2600" b="0" dirty="0"/>
              <a:t>Of those estimates that are statistically significant, the range is between −0.1 percent and −0.03 percent.</a:t>
            </a:r>
          </a:p>
          <a:p>
            <a:endParaRPr lang="en-US" dirty="0"/>
          </a:p>
        </p:txBody>
      </p:sp>
      <p:sp>
        <p:nvSpPr>
          <p:cNvPr id="7" name="Slide Number Placeholder 6">
            <a:extLst>
              <a:ext uri="{FF2B5EF4-FFF2-40B4-BE49-F238E27FC236}">
                <a16:creationId xmlns:a16="http://schemas.microsoft.com/office/drawing/2014/main" id="{8E88B9CB-D156-47C1-94AC-592307E6D28F}"/>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070436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5118C-8E1B-49BC-8963-44A746B4C63D}"/>
              </a:ext>
            </a:extLst>
          </p:cNvPr>
          <p:cNvSpPr>
            <a:spLocks noGrp="1"/>
          </p:cNvSpPr>
          <p:nvPr>
            <p:ph type="title"/>
          </p:nvPr>
        </p:nvSpPr>
        <p:spPr/>
        <p:txBody>
          <a:bodyPr/>
          <a:lstStyle/>
          <a:p>
            <a:r>
              <a:rPr lang="en-US" dirty="0">
                <a:solidFill>
                  <a:schemeClr val="bg1"/>
                </a:solidFill>
              </a:rPr>
              <a:t>Ma</a:t>
            </a:r>
            <a:r>
              <a:rPr lang="en-US" dirty="0"/>
              <a:t>rket Structure</a:t>
            </a:r>
          </a:p>
        </p:txBody>
      </p:sp>
      <p:sp>
        <p:nvSpPr>
          <p:cNvPr id="9" name="Content Placeholder 8">
            <a:extLst>
              <a:ext uri="{FF2B5EF4-FFF2-40B4-BE49-F238E27FC236}">
                <a16:creationId xmlns:a16="http://schemas.microsoft.com/office/drawing/2014/main" id="{D617E412-980C-46E2-82E3-9F6D2F3EB8BD}"/>
              </a:ext>
            </a:extLst>
          </p:cNvPr>
          <p:cNvSpPr>
            <a:spLocks noGrp="1"/>
          </p:cNvSpPr>
          <p:nvPr>
            <p:ph idx="1"/>
          </p:nvPr>
        </p:nvSpPr>
        <p:spPr/>
        <p:txBody>
          <a:bodyPr>
            <a:normAutofit lnSpcReduction="10000"/>
          </a:bodyPr>
          <a:lstStyle/>
          <a:p>
            <a:r>
              <a:rPr lang="en-US" dirty="0"/>
              <a:t>The previous graphs and analysis using Supply and Demand assumes perfectly competitive labor market.</a:t>
            </a:r>
          </a:p>
          <a:p>
            <a:pPr lvl="1"/>
            <a:r>
              <a:rPr lang="en-US" dirty="0"/>
              <a:t>Numerous employers</a:t>
            </a:r>
          </a:p>
          <a:p>
            <a:pPr lvl="1"/>
            <a:r>
              <a:rPr lang="en-US" dirty="0"/>
              <a:t>Numerous workers</a:t>
            </a:r>
          </a:p>
          <a:p>
            <a:pPr lvl="1"/>
            <a:r>
              <a:rPr lang="en-US" dirty="0"/>
              <a:t>Each behaving as price taker and with no market power</a:t>
            </a:r>
          </a:p>
          <a:p>
            <a:r>
              <a:rPr lang="en-US" dirty="0"/>
              <a:t>Data shows that labor markets are very </a:t>
            </a:r>
            <a:r>
              <a:rPr lang="en-US" dirty="0" err="1"/>
              <a:t>monopsonistic</a:t>
            </a:r>
            <a:endParaRPr lang="en-US" dirty="0"/>
          </a:p>
          <a:p>
            <a:pPr lvl="1"/>
            <a:r>
              <a:rPr lang="en-US" dirty="0"/>
              <a:t>Monopsony is when there is only one buyer or a single buyer that dominates the market.</a:t>
            </a:r>
          </a:p>
          <a:p>
            <a:pPr lvl="1"/>
            <a:r>
              <a:rPr lang="en-US" dirty="0"/>
              <a:t>Similar to monopoly, where there is only one seller.</a:t>
            </a:r>
          </a:p>
          <a:p>
            <a:pPr lvl="1"/>
            <a:r>
              <a:rPr lang="en-US" dirty="0"/>
              <a:t>Both monopoly and monopsony are an example of a market failure and provide inefficient market allocations. </a:t>
            </a:r>
          </a:p>
          <a:p>
            <a:pPr marL="0" indent="0">
              <a:buNone/>
            </a:pPr>
            <a:endParaRPr lang="en-US" dirty="0"/>
          </a:p>
        </p:txBody>
      </p:sp>
      <p:sp>
        <p:nvSpPr>
          <p:cNvPr id="7" name="Slide Number Placeholder 6">
            <a:extLst>
              <a:ext uri="{FF2B5EF4-FFF2-40B4-BE49-F238E27FC236}">
                <a16:creationId xmlns:a16="http://schemas.microsoft.com/office/drawing/2014/main" id="{62C153D4-F17F-48F6-BA55-53012BBAEF1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7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824-0AC3-4018-880B-26BAD7E644D7}"/>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C11C82E8-AEE8-4C45-A934-12B366A8DE62}"/>
              </a:ext>
            </a:extLst>
          </p:cNvPr>
          <p:cNvSpPr>
            <a:spLocks noGrp="1"/>
          </p:cNvSpPr>
          <p:nvPr>
            <p:ph idx="1"/>
          </p:nvPr>
        </p:nvSpPr>
        <p:spPr/>
        <p:txBody>
          <a:bodyPr>
            <a:normAutofit fontScale="92500"/>
          </a:bodyPr>
          <a:lstStyle/>
          <a:p>
            <a:r>
              <a:rPr lang="en-US" b="0" dirty="0"/>
              <a:t>Coal mine owner in town where coal mining is the primary source of employment.</a:t>
            </a:r>
          </a:p>
          <a:p>
            <a:r>
              <a:rPr lang="en-US" b="0" dirty="0"/>
              <a:t>The government in the employment of civil servants, nurses, police and army officers.</a:t>
            </a:r>
          </a:p>
          <a:p>
            <a:r>
              <a:rPr lang="en-US" b="0" dirty="0"/>
              <a:t>Walmart, Amazon, Uber</a:t>
            </a:r>
          </a:p>
          <a:p>
            <a:r>
              <a:rPr lang="en-US" b="0" dirty="0"/>
              <a:t>Universities</a:t>
            </a:r>
          </a:p>
          <a:p>
            <a:r>
              <a:rPr lang="en-US" b="0" dirty="0"/>
              <a:t>Hospitals</a:t>
            </a:r>
          </a:p>
          <a:p>
            <a:r>
              <a:rPr lang="en-US" b="0" dirty="0"/>
              <a:t>Even if a firm is not a pure monopsony, it may have a degree of monopsony power, due to geographical and occupational </a:t>
            </a:r>
            <a:r>
              <a:rPr lang="en-US" b="0" dirty="0" err="1"/>
              <a:t>immobilities</a:t>
            </a:r>
            <a:r>
              <a:rPr lang="en-US" b="0" dirty="0"/>
              <a:t>, which make it difficult for workers to switch jobs and find alternative employment.</a:t>
            </a:r>
          </a:p>
          <a:p>
            <a:endParaRPr lang="en-US" b="0" dirty="0"/>
          </a:p>
          <a:p>
            <a:endParaRPr lang="en-US" dirty="0"/>
          </a:p>
        </p:txBody>
      </p:sp>
      <p:sp>
        <p:nvSpPr>
          <p:cNvPr id="4" name="Slide Number Placeholder 3">
            <a:extLst>
              <a:ext uri="{FF2B5EF4-FFF2-40B4-BE49-F238E27FC236}">
                <a16:creationId xmlns:a16="http://schemas.microsoft.com/office/drawing/2014/main" id="{D051D040-0B66-43CB-8DED-F4FEAA157D82}"/>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957439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A06B-7BF0-4EA2-947D-4B4F01031115}"/>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44E63FB7-89C6-429E-801A-8D4CE261D26B}"/>
              </a:ext>
            </a:extLst>
          </p:cNvPr>
          <p:cNvSpPr>
            <a:spLocks noGrp="1"/>
          </p:cNvSpPr>
          <p:nvPr>
            <p:ph idx="1"/>
          </p:nvPr>
        </p:nvSpPr>
        <p:spPr/>
        <p:txBody>
          <a:bodyPr/>
          <a:lstStyle/>
          <a:p>
            <a:r>
              <a:rPr lang="en-US" b="0" dirty="0"/>
              <a:t>Higher, well chosen minimum wage can raise employment in a labor market where firms enjoy monopsony power.</a:t>
            </a:r>
          </a:p>
          <a:p>
            <a:r>
              <a:rPr lang="en-US" b="0" dirty="0"/>
              <a:t>Seminal paper by Stigler (1946).</a:t>
            </a:r>
            <a:endParaRPr lang="en-US" dirty="0"/>
          </a:p>
        </p:txBody>
      </p:sp>
      <p:sp>
        <p:nvSpPr>
          <p:cNvPr id="4" name="Slide Number Placeholder 3">
            <a:extLst>
              <a:ext uri="{FF2B5EF4-FFF2-40B4-BE49-F238E27FC236}">
                <a16:creationId xmlns:a16="http://schemas.microsoft.com/office/drawing/2014/main" id="{785C4E9A-020A-4C70-822C-7D74B00E315C}"/>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18889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68768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65675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90046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70B-B7CF-9B44-9617-8BFAAF3D371F}"/>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12AC072A-CF68-BF4F-8768-3BA03FC3D6BA}"/>
              </a:ext>
            </a:extLst>
          </p:cNvPr>
          <p:cNvSpPr>
            <a:spLocks noGrp="1"/>
          </p:cNvSpPr>
          <p:nvPr>
            <p:ph idx="1"/>
          </p:nvPr>
        </p:nvSpPr>
        <p:spPr/>
        <p:txBody>
          <a:bodyPr/>
          <a:lstStyle/>
          <a:p>
            <a:r>
              <a:rPr lang="en-US" dirty="0"/>
              <a:t>What is the minimum wage?</a:t>
            </a:r>
          </a:p>
          <a:p>
            <a:r>
              <a:rPr lang="en-US" dirty="0"/>
              <a:t>Origin story</a:t>
            </a:r>
          </a:p>
          <a:p>
            <a:r>
              <a:rPr lang="en-US" dirty="0"/>
              <a:t>Limitations</a:t>
            </a:r>
          </a:p>
          <a:p>
            <a:pPr lvl="1"/>
            <a:r>
              <a:rPr lang="en-US" dirty="0"/>
              <a:t>Excluded occupations/sectors</a:t>
            </a:r>
          </a:p>
          <a:p>
            <a:pPr lvl="1"/>
            <a:r>
              <a:rPr lang="en-US" dirty="0"/>
              <a:t>Different mins for diff occupations</a:t>
            </a:r>
          </a:p>
          <a:p>
            <a:r>
              <a:rPr lang="en-US" dirty="0"/>
              <a:t>Effects of increasing</a:t>
            </a:r>
          </a:p>
          <a:p>
            <a:pPr lvl="1"/>
            <a:r>
              <a:rPr lang="en-US" dirty="0"/>
              <a:t>racial impacts</a:t>
            </a:r>
          </a:p>
          <a:p>
            <a:r>
              <a:rPr lang="en-US" dirty="0"/>
              <a:t>Economist’s perspective</a:t>
            </a:r>
          </a:p>
        </p:txBody>
      </p:sp>
      <p:sp>
        <p:nvSpPr>
          <p:cNvPr id="4" name="Slide Number Placeholder 3">
            <a:extLst>
              <a:ext uri="{FF2B5EF4-FFF2-40B4-BE49-F238E27FC236}">
                <a16:creationId xmlns:a16="http://schemas.microsoft.com/office/drawing/2014/main" id="{20291325-B772-7F40-9EF0-E9B11BCC756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80910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a:xfrm>
            <a:off x="809172" y="0"/>
            <a:ext cx="10515600" cy="1325563"/>
          </a:xfrm>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normAutofit/>
          </a:bodyPr>
          <a:lstStyle/>
          <a:p>
            <a:r>
              <a:rPr lang="en-US" dirty="0"/>
              <a:t>The minimum wage is an example of a price control and sets a wage floor.</a:t>
            </a:r>
          </a:p>
          <a:p>
            <a:pPr lvl="1"/>
            <a:r>
              <a:rPr lang="en-US" dirty="0"/>
              <a:t>It is unlawful for businesses in covered industries to pay a wage below the minimum.</a:t>
            </a:r>
          </a:p>
          <a:p>
            <a:r>
              <a:rPr lang="en-US" dirty="0"/>
              <a:t>The Federal minimum wage is currently $7.25.</a:t>
            </a:r>
          </a:p>
          <a:p>
            <a:r>
              <a:rPr lang="en-US" dirty="0"/>
              <a:t>Minimum wage of $2.13 for tipped workers with the expectation that wages plus tips total no less than $7.25 per hour. The employer must pay the difference if total income does not add up to $7.25 per hour.</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7346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No</a:t>
            </a:r>
            <a:r>
              <a:rPr lang="en-US" dirty="0"/>
              <a:t>minal Minimum Wage Over Time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5658285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FA58BA-53B1-4EDB-88AB-A23F48927DFD}">
  <ds:schemaRefs>
    <ds:schemaRef ds:uri="http://schemas.microsoft.com/sharepoint/v3/contenttype/forms"/>
  </ds:schemaRefs>
</ds:datastoreItem>
</file>

<file path=customXml/itemProps2.xml><?xml version="1.0" encoding="utf-8"?>
<ds:datastoreItem xmlns:ds="http://schemas.openxmlformats.org/officeDocument/2006/customXml" ds:itemID="{0E487A10-257C-47B1-B61A-95C24DAC039D}">
  <ds:schemaRefs>
    <ds:schemaRef ds:uri="http://schemas.microsoft.com/office/2006/metadata/properties"/>
    <ds:schemaRef ds:uri="http://purl.org/dc/elements/1.1/"/>
    <ds:schemaRef ds:uri="61a660bb-b57a-4fbc-ba10-8471d70fe46f"/>
    <ds:schemaRef ds:uri="http://purl.org/dc/dcmitype/"/>
    <ds:schemaRef ds:uri="f1e60ea2-d1f2-40fb-ac47-3f06e0d3f2d6"/>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01202F99-A8B2-4FC4-8EBA-CD5FB6863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19379</TotalTime>
  <Words>1995</Words>
  <Application>Microsoft Macintosh PowerPoint</Application>
  <PresentationFormat>Widescreen</PresentationFormat>
  <Paragraphs>289</Paragraphs>
  <Slides>36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Credits and Disclaimer</vt:lpstr>
      <vt:lpstr>Outline</vt:lpstr>
      <vt:lpstr>What Is The Minimum Wage?</vt:lpstr>
      <vt:lpstr>Nominal Minimum Wage Over Time</vt:lpstr>
      <vt:lpstr>Correcting Variables for Inflation: Comparing Dollar Figures from Different Times</vt:lpstr>
      <vt:lpstr>Correcting Variables for Inflation: Comparing Dollar Figures from Different Times</vt:lpstr>
      <vt:lpstr>Correcting Variables for Inflation: Comparing Dollar Figures from Different Times</vt:lpstr>
      <vt:lpstr>History of the Minimum Wage</vt:lpstr>
      <vt:lpstr>PowerPoint Presentation</vt:lpstr>
      <vt:lpstr>U.S. Minimum Wage in Global Context</vt:lpstr>
      <vt:lpstr>U.S. Minimum Wage in Global Context</vt:lpstr>
      <vt:lpstr>U.S. Minimum Wage in Global Context</vt:lpstr>
      <vt:lpstr>How Many are Paid At or Below Min. Wage?</vt:lpstr>
      <vt:lpstr>PowerPoint Presentation</vt:lpstr>
      <vt:lpstr>Many States Have A Higher Min Wage</vt:lpstr>
      <vt:lpstr>Minimum Wage in Florida</vt:lpstr>
      <vt:lpstr>States WITHOUT Minimum Wage Laws</vt:lpstr>
      <vt:lpstr>Important Questions:</vt:lpstr>
      <vt:lpstr>Minimum Wage: Purpose</vt:lpstr>
      <vt:lpstr>Origin Story: The New Deal</vt:lpstr>
      <vt:lpstr>Fair Labor Standards Act of 1938</vt:lpstr>
      <vt:lpstr>Minimum Wages</vt:lpstr>
      <vt:lpstr>Effects of 1966 Increase in Min Wage Coverage</vt:lpstr>
      <vt:lpstr>Should There be A Federal Minimum Wage?</vt:lpstr>
      <vt:lpstr>States and Local Gov’ts are Raising Min Wages</vt:lpstr>
      <vt:lpstr>Common View of Minimum Wage</vt:lpstr>
      <vt:lpstr>How Much Unemployment will the MW Create?</vt:lpstr>
      <vt:lpstr>Empirical Evidence</vt:lpstr>
      <vt:lpstr>Market Structure</vt:lpstr>
      <vt:lpstr>Monopsony in the Labor Market and MW</vt:lpstr>
      <vt:lpstr>Monopsony in the Labor Market and MW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218</cp:revision>
  <cp:lastPrinted>2021-05-18T04:38:42Z</cp:lastPrinted>
  <dcterms:created xsi:type="dcterms:W3CDTF">2017-05-03T22:30:38Z</dcterms:created>
  <dcterms:modified xsi:type="dcterms:W3CDTF">2021-05-18T04:38:54Z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